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77" r:id="rId4"/>
    <p:sldId id="280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82" r:id="rId13"/>
    <p:sldId id="266" r:id="rId14"/>
    <p:sldId id="267" r:id="rId15"/>
    <p:sldId id="281" r:id="rId16"/>
    <p:sldId id="270" r:id="rId17"/>
    <p:sldId id="273" r:id="rId18"/>
    <p:sldId id="275" r:id="rId19"/>
    <p:sldId id="283" r:id="rId20"/>
    <p:sldId id="290" r:id="rId21"/>
    <p:sldId id="289" r:id="rId22"/>
    <p:sldId id="291" r:id="rId23"/>
    <p:sldId id="284" r:id="rId24"/>
    <p:sldId id="292" r:id="rId25"/>
    <p:sldId id="293" r:id="rId26"/>
    <p:sldId id="285" r:id="rId27"/>
    <p:sldId id="286" r:id="rId28"/>
    <p:sldId id="258" r:id="rId29"/>
    <p:sldId id="287" r:id="rId30"/>
    <p:sldId id="260" r:id="rId31"/>
    <p:sldId id="288" r:id="rId32"/>
    <p:sldId id="294" r:id="rId33"/>
    <p:sldId id="295" r:id="rId34"/>
    <p:sldId id="307" r:id="rId35"/>
    <p:sldId id="309" r:id="rId36"/>
    <p:sldId id="297" r:id="rId37"/>
    <p:sldId id="298" r:id="rId38"/>
    <p:sldId id="296" r:id="rId39"/>
    <p:sldId id="310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4" autoAdjust="0"/>
    <p:restoredTop sz="94718" autoAdjust="0"/>
  </p:normalViewPr>
  <p:slideViewPr>
    <p:cSldViewPr>
      <p:cViewPr varScale="1">
        <p:scale>
          <a:sx n="87" d="100"/>
          <a:sy n="87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16D8F-14C5-473A-BB59-9670B561F30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9200DD4-E0E9-4D9A-B4ED-4D587DCF6821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tr-TR" sz="2000" dirty="0" smtClean="0"/>
            <a:t>Dijital dünyada varlığımızı sürdürüyoruz. </a:t>
          </a:r>
        </a:p>
        <a:p>
          <a:pPr rtl="0">
            <a:lnSpc>
              <a:spcPct val="150000"/>
            </a:lnSpc>
          </a:pPr>
          <a:r>
            <a:rPr lang="tr-TR" sz="2000" dirty="0" smtClean="0"/>
            <a:t>Günün her anı yanımızdan ayırmak istemediğimiz </a:t>
          </a:r>
          <a:r>
            <a:rPr lang="tr-TR" sz="2000" b="1" i="0" dirty="0" smtClean="0"/>
            <a:t>‘akıllı telefon’larımız</a:t>
          </a:r>
          <a:r>
            <a:rPr lang="tr-TR" sz="2000" dirty="0" smtClean="0"/>
            <a:t>, </a:t>
          </a:r>
        </a:p>
        <a:p>
          <a:pPr rtl="0">
            <a:lnSpc>
              <a:spcPct val="150000"/>
            </a:lnSpc>
          </a:pPr>
          <a:r>
            <a:rPr lang="tr-TR" sz="2000" dirty="0" smtClean="0"/>
            <a:t>bilgi paylaşımı yaptığımız ve haberler dahil farklı paylaşımları/bilgileri takip ettiğimiz </a:t>
          </a:r>
        </a:p>
        <a:p>
          <a:pPr rtl="0">
            <a:lnSpc>
              <a:spcPct val="150000"/>
            </a:lnSpc>
          </a:pPr>
          <a:r>
            <a:rPr lang="tr-TR" sz="2000" b="1" dirty="0" smtClean="0"/>
            <a:t>sosyal medya hesapları</a:t>
          </a:r>
          <a:r>
            <a:rPr lang="tr-TR" sz="2000" dirty="0" smtClean="0"/>
            <a:t>, </a:t>
          </a:r>
        </a:p>
        <a:p>
          <a:pPr rtl="0">
            <a:lnSpc>
              <a:spcPct val="150000"/>
            </a:lnSpc>
          </a:pPr>
          <a:r>
            <a:rPr lang="tr-TR" sz="2000" dirty="0" smtClean="0"/>
            <a:t>karşısında uzun vakitler geçirebileceğimiz </a:t>
          </a:r>
          <a:r>
            <a:rPr lang="tr-TR" sz="2000" b="1" dirty="0" smtClean="0"/>
            <a:t>ekranlar</a:t>
          </a:r>
          <a:r>
            <a:rPr lang="tr-TR" sz="2000" dirty="0" smtClean="0"/>
            <a:t>…</a:t>
          </a:r>
          <a:endParaRPr lang="tr-TR" sz="2000" dirty="0"/>
        </a:p>
      </dgm:t>
    </dgm:pt>
    <dgm:pt modelId="{2C76CE69-B681-44E3-A8B7-7D4D895256C6}" type="parTrans" cxnId="{93293404-5949-40B0-8D72-DF84002AB032}">
      <dgm:prSet/>
      <dgm:spPr/>
      <dgm:t>
        <a:bodyPr/>
        <a:lstStyle/>
        <a:p>
          <a:endParaRPr lang="tr-TR"/>
        </a:p>
      </dgm:t>
    </dgm:pt>
    <dgm:pt modelId="{A72F883E-D17F-4A42-8CA8-3B9E2E1E6C8D}" type="sibTrans" cxnId="{93293404-5949-40B0-8D72-DF84002AB032}">
      <dgm:prSet/>
      <dgm:spPr/>
      <dgm:t>
        <a:bodyPr/>
        <a:lstStyle/>
        <a:p>
          <a:endParaRPr lang="tr-TR"/>
        </a:p>
      </dgm:t>
    </dgm:pt>
    <dgm:pt modelId="{E166A079-151B-4AA5-85E3-AB060BB5A05F}" type="pres">
      <dgm:prSet presAssocID="{A1116D8F-14C5-473A-BB59-9670B561F30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46DE6EA-F216-48E0-B69E-7E8243F5C99F}" type="pres">
      <dgm:prSet presAssocID="{29200DD4-E0E9-4D9A-B4ED-4D587DCF6821}" presName="circle1" presStyleLbl="node1" presStyleIdx="0" presStyleCnt="1"/>
      <dgm:spPr/>
    </dgm:pt>
    <dgm:pt modelId="{707EC240-A7B0-444E-9F9A-A8CB71CA914D}" type="pres">
      <dgm:prSet presAssocID="{29200DD4-E0E9-4D9A-B4ED-4D587DCF6821}" presName="space" presStyleCnt="0"/>
      <dgm:spPr/>
    </dgm:pt>
    <dgm:pt modelId="{38A98D6E-FCA7-4FA8-B37F-1A8452D0538D}" type="pres">
      <dgm:prSet presAssocID="{29200DD4-E0E9-4D9A-B4ED-4D587DCF6821}" presName="rect1" presStyleLbl="alignAcc1" presStyleIdx="0" presStyleCnt="1"/>
      <dgm:spPr/>
      <dgm:t>
        <a:bodyPr/>
        <a:lstStyle/>
        <a:p>
          <a:endParaRPr lang="tr-TR"/>
        </a:p>
      </dgm:t>
    </dgm:pt>
    <dgm:pt modelId="{0E56D2B2-6771-414D-9602-4ACE0E715282}" type="pres">
      <dgm:prSet presAssocID="{29200DD4-E0E9-4D9A-B4ED-4D587DCF682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2A2AA6D-187A-49FC-AFD0-4D92BA369DC0}" type="presOf" srcId="{29200DD4-E0E9-4D9A-B4ED-4D587DCF6821}" destId="{0E56D2B2-6771-414D-9602-4ACE0E715282}" srcOrd="1" destOrd="0" presId="urn:microsoft.com/office/officeart/2005/8/layout/target3"/>
    <dgm:cxn modelId="{93293404-5949-40B0-8D72-DF84002AB032}" srcId="{A1116D8F-14C5-473A-BB59-9670B561F30D}" destId="{29200DD4-E0E9-4D9A-B4ED-4D587DCF6821}" srcOrd="0" destOrd="0" parTransId="{2C76CE69-B681-44E3-A8B7-7D4D895256C6}" sibTransId="{A72F883E-D17F-4A42-8CA8-3B9E2E1E6C8D}"/>
    <dgm:cxn modelId="{FDBA6890-0261-4351-A82B-C1E903F4C4B3}" type="presOf" srcId="{A1116D8F-14C5-473A-BB59-9670B561F30D}" destId="{E166A079-151B-4AA5-85E3-AB060BB5A05F}" srcOrd="0" destOrd="0" presId="urn:microsoft.com/office/officeart/2005/8/layout/target3"/>
    <dgm:cxn modelId="{8F45C71B-8F8C-4985-8A88-C20A7A9BC905}" type="presOf" srcId="{29200DD4-E0E9-4D9A-B4ED-4D587DCF6821}" destId="{38A98D6E-FCA7-4FA8-B37F-1A8452D0538D}" srcOrd="0" destOrd="0" presId="urn:microsoft.com/office/officeart/2005/8/layout/target3"/>
    <dgm:cxn modelId="{D8574BAC-3ACD-40E3-8D52-3A333F74138B}" type="presParOf" srcId="{E166A079-151B-4AA5-85E3-AB060BB5A05F}" destId="{146DE6EA-F216-48E0-B69E-7E8243F5C99F}" srcOrd="0" destOrd="0" presId="urn:microsoft.com/office/officeart/2005/8/layout/target3"/>
    <dgm:cxn modelId="{9B8B8FD0-D632-4A22-A62F-B7F78A3AC275}" type="presParOf" srcId="{E166A079-151B-4AA5-85E3-AB060BB5A05F}" destId="{707EC240-A7B0-444E-9F9A-A8CB71CA914D}" srcOrd="1" destOrd="0" presId="urn:microsoft.com/office/officeart/2005/8/layout/target3"/>
    <dgm:cxn modelId="{A26B3292-9592-4D4F-98FD-988AB9180D49}" type="presParOf" srcId="{E166A079-151B-4AA5-85E3-AB060BB5A05F}" destId="{38A98D6E-FCA7-4FA8-B37F-1A8452D0538D}" srcOrd="2" destOrd="0" presId="urn:microsoft.com/office/officeart/2005/8/layout/target3"/>
    <dgm:cxn modelId="{199C472F-2890-410A-ACF1-B770FF17D365}" type="presParOf" srcId="{E166A079-151B-4AA5-85E3-AB060BB5A05F}" destId="{0E56D2B2-6771-414D-9602-4ACE0E71528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431DA-551A-4F55-BF75-1EC54EA086AE}" type="doc">
      <dgm:prSet loTypeId="urn:microsoft.com/office/officeart/2005/8/layout/pList1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744585DE-1993-4A95-BC10-D6750C734CAD}">
      <dgm:prSet phldrT="[Metin]" custT="1"/>
      <dgm:spPr/>
      <dgm:t>
        <a:bodyPr/>
        <a:lstStyle/>
        <a:p>
          <a:r>
            <a:rPr lang="tr-TR" sz="1800" dirty="0" smtClean="0"/>
            <a:t>Neler düşünüyor?</a:t>
          </a:r>
          <a:endParaRPr lang="tr-TR" sz="1800" dirty="0"/>
        </a:p>
      </dgm:t>
    </dgm:pt>
    <dgm:pt modelId="{FB58D344-E82C-4A71-A196-386CC3F755A0}" type="parTrans" cxnId="{DAC3BCE4-5EC2-4B7A-85BB-253D63F70389}">
      <dgm:prSet/>
      <dgm:spPr/>
      <dgm:t>
        <a:bodyPr/>
        <a:lstStyle/>
        <a:p>
          <a:endParaRPr lang="tr-TR"/>
        </a:p>
      </dgm:t>
    </dgm:pt>
    <dgm:pt modelId="{96C33769-8E2F-4E8C-9912-3A63DB815CC9}" type="sibTrans" cxnId="{DAC3BCE4-5EC2-4B7A-85BB-253D63F70389}">
      <dgm:prSet/>
      <dgm:spPr/>
      <dgm:t>
        <a:bodyPr/>
        <a:lstStyle/>
        <a:p>
          <a:endParaRPr lang="tr-TR"/>
        </a:p>
      </dgm:t>
    </dgm:pt>
    <dgm:pt modelId="{C93600FF-F638-4F04-AAE1-BB1897B3A019}">
      <dgm:prSet phldrT="[Metin]" custT="1"/>
      <dgm:spPr/>
      <dgm:t>
        <a:bodyPr/>
        <a:lstStyle/>
        <a:p>
          <a:r>
            <a:rPr lang="tr-TR" sz="1800" dirty="0" smtClean="0"/>
            <a:t>Neler hissediyor?</a:t>
          </a:r>
          <a:endParaRPr lang="tr-TR" sz="1800" dirty="0"/>
        </a:p>
      </dgm:t>
    </dgm:pt>
    <dgm:pt modelId="{13B74F64-1456-4F51-B323-DD4DA68C41E9}" type="parTrans" cxnId="{7253AC21-589A-49F7-89D0-F6B54EA5405F}">
      <dgm:prSet/>
      <dgm:spPr/>
      <dgm:t>
        <a:bodyPr/>
        <a:lstStyle/>
        <a:p>
          <a:endParaRPr lang="tr-TR"/>
        </a:p>
      </dgm:t>
    </dgm:pt>
    <dgm:pt modelId="{2B106A45-1CB1-41C0-8927-4A85417035C3}" type="sibTrans" cxnId="{7253AC21-589A-49F7-89D0-F6B54EA5405F}">
      <dgm:prSet/>
      <dgm:spPr/>
      <dgm:t>
        <a:bodyPr/>
        <a:lstStyle/>
        <a:p>
          <a:endParaRPr lang="tr-TR"/>
        </a:p>
      </dgm:t>
    </dgm:pt>
    <dgm:pt modelId="{D4D89CA9-D783-4247-9A0C-AC922BFFE087}">
      <dgm:prSet phldrT="[Metin]" custT="1"/>
      <dgm:spPr/>
      <dgm:t>
        <a:bodyPr/>
        <a:lstStyle/>
        <a:p>
          <a:r>
            <a:rPr lang="tr-TR" sz="1400" dirty="0" smtClean="0"/>
            <a:t>En yakınında kimler var?</a:t>
          </a:r>
        </a:p>
        <a:p>
          <a:r>
            <a:rPr lang="tr-TR" sz="1400" dirty="0" smtClean="0"/>
            <a:t>Arkadaşlarını tanıyor muyum?</a:t>
          </a:r>
          <a:endParaRPr lang="tr-TR" sz="1400" dirty="0"/>
        </a:p>
      </dgm:t>
    </dgm:pt>
    <dgm:pt modelId="{FD7C8733-ABDA-473C-8BA0-3DE4CC54A47A}" type="parTrans" cxnId="{A5A7F006-B213-4F85-A489-32DBEC096CA0}">
      <dgm:prSet/>
      <dgm:spPr/>
      <dgm:t>
        <a:bodyPr/>
        <a:lstStyle/>
        <a:p>
          <a:endParaRPr lang="tr-TR"/>
        </a:p>
      </dgm:t>
    </dgm:pt>
    <dgm:pt modelId="{9077284E-A495-4877-9CFB-5412AD66AF4A}" type="sibTrans" cxnId="{A5A7F006-B213-4F85-A489-32DBEC096CA0}">
      <dgm:prSet/>
      <dgm:spPr/>
      <dgm:t>
        <a:bodyPr/>
        <a:lstStyle/>
        <a:p>
          <a:endParaRPr lang="tr-TR"/>
        </a:p>
      </dgm:t>
    </dgm:pt>
    <dgm:pt modelId="{BDC6DFFE-3CAC-4652-B07B-528DB905A83A}">
      <dgm:prSet phldrT="[Metin]" custT="1"/>
      <dgm:spPr/>
      <dgm:t>
        <a:bodyPr/>
        <a:lstStyle/>
        <a:p>
          <a:r>
            <a:rPr lang="tr-TR" sz="1100" dirty="0" smtClean="0"/>
            <a:t>İnternet ortamında hangi sitelere, hangi haberlere bakıyor?</a:t>
          </a:r>
        </a:p>
        <a:p>
          <a:r>
            <a:rPr lang="tr-TR" sz="1100" dirty="0" smtClean="0"/>
            <a:t>Sosyal paylaşım sitelerini nasıl kullanıyor?</a:t>
          </a:r>
        </a:p>
        <a:p>
          <a:r>
            <a:rPr lang="tr-TR" sz="1100" dirty="0" smtClean="0"/>
            <a:t>Hangi dijital oyunları oynuyor?...</a:t>
          </a:r>
          <a:endParaRPr lang="tr-TR" sz="1100" dirty="0"/>
        </a:p>
      </dgm:t>
    </dgm:pt>
    <dgm:pt modelId="{C89FC68D-CC23-412C-9022-91535FDD2A3F}" type="parTrans" cxnId="{5C2A991D-221A-42A6-B9A4-EE7A2A9A9C90}">
      <dgm:prSet/>
      <dgm:spPr/>
      <dgm:t>
        <a:bodyPr/>
        <a:lstStyle/>
        <a:p>
          <a:endParaRPr lang="tr-TR"/>
        </a:p>
      </dgm:t>
    </dgm:pt>
    <dgm:pt modelId="{9113A8C9-D900-417F-A7B4-EE28CF7DB198}" type="sibTrans" cxnId="{5C2A991D-221A-42A6-B9A4-EE7A2A9A9C90}">
      <dgm:prSet/>
      <dgm:spPr/>
      <dgm:t>
        <a:bodyPr/>
        <a:lstStyle/>
        <a:p>
          <a:endParaRPr lang="tr-TR"/>
        </a:p>
      </dgm:t>
    </dgm:pt>
    <dgm:pt modelId="{BBA705AF-A447-4450-9BB6-DEA0739561CF}" type="pres">
      <dgm:prSet presAssocID="{74F431DA-551A-4F55-BF75-1EC54EA086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C70F98-9D82-400D-9DEA-DA9526EDF572}" type="pres">
      <dgm:prSet presAssocID="{744585DE-1993-4A95-BC10-D6750C734CAD}" presName="compNode" presStyleCnt="0"/>
      <dgm:spPr/>
    </dgm:pt>
    <dgm:pt modelId="{FF7E4626-5083-47AB-AD3A-0CAD35ECEFF4}" type="pres">
      <dgm:prSet presAssocID="{744585DE-1993-4A95-BC10-D6750C734CAD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B00C62D9-3620-4245-BCC0-AA10E7A46363}" type="pres">
      <dgm:prSet presAssocID="{744585DE-1993-4A95-BC10-D6750C734CA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32C0D7-D0B3-404E-81EC-DEE3D1B4F24E}" type="pres">
      <dgm:prSet presAssocID="{96C33769-8E2F-4E8C-9912-3A63DB815CC9}" presName="sibTrans" presStyleLbl="sibTrans2D1" presStyleIdx="0" presStyleCnt="0"/>
      <dgm:spPr/>
      <dgm:t>
        <a:bodyPr/>
        <a:lstStyle/>
        <a:p>
          <a:endParaRPr lang="tr-TR"/>
        </a:p>
      </dgm:t>
    </dgm:pt>
    <dgm:pt modelId="{B982AB10-4755-4563-82F8-995369CEB1ED}" type="pres">
      <dgm:prSet presAssocID="{C93600FF-F638-4F04-AAE1-BB1897B3A019}" presName="compNode" presStyleCnt="0"/>
      <dgm:spPr/>
    </dgm:pt>
    <dgm:pt modelId="{14512775-2421-43D0-8AFF-9AF9A76D9456}" type="pres">
      <dgm:prSet presAssocID="{C93600FF-F638-4F04-AAE1-BB1897B3A019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ED3E8CDA-4157-452D-99A9-EFACAF5949CC}" type="pres">
      <dgm:prSet presAssocID="{C93600FF-F638-4F04-AAE1-BB1897B3A019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F42BEA-DA50-4E86-971C-08C27089CE5D}" type="pres">
      <dgm:prSet presAssocID="{2B106A45-1CB1-41C0-8927-4A85417035C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809FB4C8-2F7D-44C2-8B4F-BB283CEAECF3}" type="pres">
      <dgm:prSet presAssocID="{D4D89CA9-D783-4247-9A0C-AC922BFFE087}" presName="compNode" presStyleCnt="0"/>
      <dgm:spPr/>
    </dgm:pt>
    <dgm:pt modelId="{1D476B75-A090-4320-9E37-71668706573E}" type="pres">
      <dgm:prSet presAssocID="{D4D89CA9-D783-4247-9A0C-AC922BFFE087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E0EF0109-536B-4503-BE98-26CB31823619}" type="pres">
      <dgm:prSet presAssocID="{D4D89CA9-D783-4247-9A0C-AC922BFFE087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87277A-1AC0-45B3-A1B8-D6ADC4805002}" type="pres">
      <dgm:prSet presAssocID="{9077284E-A495-4877-9CFB-5412AD66AF4A}" presName="sibTrans" presStyleLbl="sibTrans2D1" presStyleIdx="0" presStyleCnt="0"/>
      <dgm:spPr/>
      <dgm:t>
        <a:bodyPr/>
        <a:lstStyle/>
        <a:p>
          <a:endParaRPr lang="tr-TR"/>
        </a:p>
      </dgm:t>
    </dgm:pt>
    <dgm:pt modelId="{74D34797-6C7D-4B27-A643-2969B257676D}" type="pres">
      <dgm:prSet presAssocID="{BDC6DFFE-3CAC-4652-B07B-528DB905A83A}" presName="compNode" presStyleCnt="0"/>
      <dgm:spPr/>
    </dgm:pt>
    <dgm:pt modelId="{BFD41FC8-C142-408B-81E5-0244364F5EB5}" type="pres">
      <dgm:prSet presAssocID="{BDC6DFFE-3CAC-4652-B07B-528DB905A83A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E1EA4D53-EAC8-4CFF-8CB3-0CB1C7FCBC83}" type="pres">
      <dgm:prSet presAssocID="{BDC6DFFE-3CAC-4652-B07B-528DB905A83A}" presName="textRect" presStyleLbl="revTx" presStyleIdx="3" presStyleCnt="4" custScaleX="1220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5A7F006-B213-4F85-A489-32DBEC096CA0}" srcId="{74F431DA-551A-4F55-BF75-1EC54EA086AE}" destId="{D4D89CA9-D783-4247-9A0C-AC922BFFE087}" srcOrd="2" destOrd="0" parTransId="{FD7C8733-ABDA-473C-8BA0-3DE4CC54A47A}" sibTransId="{9077284E-A495-4877-9CFB-5412AD66AF4A}"/>
    <dgm:cxn modelId="{8AC8D453-6A10-4CF0-883C-84880BBB6A26}" type="presOf" srcId="{74F431DA-551A-4F55-BF75-1EC54EA086AE}" destId="{BBA705AF-A447-4450-9BB6-DEA0739561CF}" srcOrd="0" destOrd="0" presId="urn:microsoft.com/office/officeart/2005/8/layout/pList1#1"/>
    <dgm:cxn modelId="{E15AC389-BD85-4B71-ABB2-41C954590F9C}" type="presOf" srcId="{9077284E-A495-4877-9CFB-5412AD66AF4A}" destId="{FD87277A-1AC0-45B3-A1B8-D6ADC4805002}" srcOrd="0" destOrd="0" presId="urn:microsoft.com/office/officeart/2005/8/layout/pList1#1"/>
    <dgm:cxn modelId="{7253AC21-589A-49F7-89D0-F6B54EA5405F}" srcId="{74F431DA-551A-4F55-BF75-1EC54EA086AE}" destId="{C93600FF-F638-4F04-AAE1-BB1897B3A019}" srcOrd="1" destOrd="0" parTransId="{13B74F64-1456-4F51-B323-DD4DA68C41E9}" sibTransId="{2B106A45-1CB1-41C0-8927-4A85417035C3}"/>
    <dgm:cxn modelId="{5C2A991D-221A-42A6-B9A4-EE7A2A9A9C90}" srcId="{74F431DA-551A-4F55-BF75-1EC54EA086AE}" destId="{BDC6DFFE-3CAC-4652-B07B-528DB905A83A}" srcOrd="3" destOrd="0" parTransId="{C89FC68D-CC23-412C-9022-91535FDD2A3F}" sibTransId="{9113A8C9-D900-417F-A7B4-EE28CF7DB198}"/>
    <dgm:cxn modelId="{6A8E8EF4-0FBA-4CB1-9833-6F8AF797EA33}" type="presOf" srcId="{BDC6DFFE-3CAC-4652-B07B-528DB905A83A}" destId="{E1EA4D53-EAC8-4CFF-8CB3-0CB1C7FCBC83}" srcOrd="0" destOrd="0" presId="urn:microsoft.com/office/officeart/2005/8/layout/pList1#1"/>
    <dgm:cxn modelId="{5DDC3090-A2ED-42BE-8C27-926CAF9164E1}" type="presOf" srcId="{C93600FF-F638-4F04-AAE1-BB1897B3A019}" destId="{ED3E8CDA-4157-452D-99A9-EFACAF5949CC}" srcOrd="0" destOrd="0" presId="urn:microsoft.com/office/officeart/2005/8/layout/pList1#1"/>
    <dgm:cxn modelId="{62C266BA-8A9D-432D-B913-03355B699470}" type="presOf" srcId="{2B106A45-1CB1-41C0-8927-4A85417035C3}" destId="{82F42BEA-DA50-4E86-971C-08C27089CE5D}" srcOrd="0" destOrd="0" presId="urn:microsoft.com/office/officeart/2005/8/layout/pList1#1"/>
    <dgm:cxn modelId="{7AA79AC9-5D66-4642-B70A-ED5F79F53830}" type="presOf" srcId="{744585DE-1993-4A95-BC10-D6750C734CAD}" destId="{B00C62D9-3620-4245-BCC0-AA10E7A46363}" srcOrd="0" destOrd="0" presId="urn:microsoft.com/office/officeart/2005/8/layout/pList1#1"/>
    <dgm:cxn modelId="{DAC3BCE4-5EC2-4B7A-85BB-253D63F70389}" srcId="{74F431DA-551A-4F55-BF75-1EC54EA086AE}" destId="{744585DE-1993-4A95-BC10-D6750C734CAD}" srcOrd="0" destOrd="0" parTransId="{FB58D344-E82C-4A71-A196-386CC3F755A0}" sibTransId="{96C33769-8E2F-4E8C-9912-3A63DB815CC9}"/>
    <dgm:cxn modelId="{222D610F-7860-441C-946D-1DBA95CEAD76}" type="presOf" srcId="{96C33769-8E2F-4E8C-9912-3A63DB815CC9}" destId="{0832C0D7-D0B3-404E-81EC-DEE3D1B4F24E}" srcOrd="0" destOrd="0" presId="urn:microsoft.com/office/officeart/2005/8/layout/pList1#1"/>
    <dgm:cxn modelId="{E2E0367C-5FEE-4023-87BC-CE73046261B3}" type="presOf" srcId="{D4D89CA9-D783-4247-9A0C-AC922BFFE087}" destId="{E0EF0109-536B-4503-BE98-26CB31823619}" srcOrd="0" destOrd="0" presId="urn:microsoft.com/office/officeart/2005/8/layout/pList1#1"/>
    <dgm:cxn modelId="{77675A03-6675-456B-B496-F51CCAAC5CAA}" type="presParOf" srcId="{BBA705AF-A447-4450-9BB6-DEA0739561CF}" destId="{E2C70F98-9D82-400D-9DEA-DA9526EDF572}" srcOrd="0" destOrd="0" presId="urn:microsoft.com/office/officeart/2005/8/layout/pList1#1"/>
    <dgm:cxn modelId="{2EEF075D-881D-445B-B9D4-DA34C05FE944}" type="presParOf" srcId="{E2C70F98-9D82-400D-9DEA-DA9526EDF572}" destId="{FF7E4626-5083-47AB-AD3A-0CAD35ECEFF4}" srcOrd="0" destOrd="0" presId="urn:microsoft.com/office/officeart/2005/8/layout/pList1#1"/>
    <dgm:cxn modelId="{593B5143-2692-4580-A697-25766BE02CA3}" type="presParOf" srcId="{E2C70F98-9D82-400D-9DEA-DA9526EDF572}" destId="{B00C62D9-3620-4245-BCC0-AA10E7A46363}" srcOrd="1" destOrd="0" presId="urn:microsoft.com/office/officeart/2005/8/layout/pList1#1"/>
    <dgm:cxn modelId="{DED90BE1-16FD-41B0-8A4C-C7A7A1C547A1}" type="presParOf" srcId="{BBA705AF-A447-4450-9BB6-DEA0739561CF}" destId="{0832C0D7-D0B3-404E-81EC-DEE3D1B4F24E}" srcOrd="1" destOrd="0" presId="urn:microsoft.com/office/officeart/2005/8/layout/pList1#1"/>
    <dgm:cxn modelId="{F37158FC-780A-4FF5-86A1-81CF3FF030D8}" type="presParOf" srcId="{BBA705AF-A447-4450-9BB6-DEA0739561CF}" destId="{B982AB10-4755-4563-82F8-995369CEB1ED}" srcOrd="2" destOrd="0" presId="urn:microsoft.com/office/officeart/2005/8/layout/pList1#1"/>
    <dgm:cxn modelId="{79AC0CAD-98A5-4330-9FD5-C466F00B10E1}" type="presParOf" srcId="{B982AB10-4755-4563-82F8-995369CEB1ED}" destId="{14512775-2421-43D0-8AFF-9AF9A76D9456}" srcOrd="0" destOrd="0" presId="urn:microsoft.com/office/officeart/2005/8/layout/pList1#1"/>
    <dgm:cxn modelId="{7D27C221-D5D8-4C5B-9476-9C4503771861}" type="presParOf" srcId="{B982AB10-4755-4563-82F8-995369CEB1ED}" destId="{ED3E8CDA-4157-452D-99A9-EFACAF5949CC}" srcOrd="1" destOrd="0" presId="urn:microsoft.com/office/officeart/2005/8/layout/pList1#1"/>
    <dgm:cxn modelId="{A9836C70-8D46-4C2C-99A2-FB13BDB1593E}" type="presParOf" srcId="{BBA705AF-A447-4450-9BB6-DEA0739561CF}" destId="{82F42BEA-DA50-4E86-971C-08C27089CE5D}" srcOrd="3" destOrd="0" presId="urn:microsoft.com/office/officeart/2005/8/layout/pList1#1"/>
    <dgm:cxn modelId="{ED7609BD-40BC-47B0-8011-DEA7316DEE21}" type="presParOf" srcId="{BBA705AF-A447-4450-9BB6-DEA0739561CF}" destId="{809FB4C8-2F7D-44C2-8B4F-BB283CEAECF3}" srcOrd="4" destOrd="0" presId="urn:microsoft.com/office/officeart/2005/8/layout/pList1#1"/>
    <dgm:cxn modelId="{598D6FAD-DF7C-41E5-9801-68288D31B800}" type="presParOf" srcId="{809FB4C8-2F7D-44C2-8B4F-BB283CEAECF3}" destId="{1D476B75-A090-4320-9E37-71668706573E}" srcOrd="0" destOrd="0" presId="urn:microsoft.com/office/officeart/2005/8/layout/pList1#1"/>
    <dgm:cxn modelId="{2236EDCD-A2B3-4694-BE2F-81661B6CF77A}" type="presParOf" srcId="{809FB4C8-2F7D-44C2-8B4F-BB283CEAECF3}" destId="{E0EF0109-536B-4503-BE98-26CB31823619}" srcOrd="1" destOrd="0" presId="urn:microsoft.com/office/officeart/2005/8/layout/pList1#1"/>
    <dgm:cxn modelId="{96C15EAD-5016-4E4E-A074-F57A96E24E3E}" type="presParOf" srcId="{BBA705AF-A447-4450-9BB6-DEA0739561CF}" destId="{FD87277A-1AC0-45B3-A1B8-D6ADC4805002}" srcOrd="5" destOrd="0" presId="urn:microsoft.com/office/officeart/2005/8/layout/pList1#1"/>
    <dgm:cxn modelId="{6425295F-AD99-4602-A26A-0BAF4C9735FB}" type="presParOf" srcId="{BBA705AF-A447-4450-9BB6-DEA0739561CF}" destId="{74D34797-6C7D-4B27-A643-2969B257676D}" srcOrd="6" destOrd="0" presId="urn:microsoft.com/office/officeart/2005/8/layout/pList1#1"/>
    <dgm:cxn modelId="{59880D1D-71E3-43DF-A7CE-ECFBB3B46188}" type="presParOf" srcId="{74D34797-6C7D-4B27-A643-2969B257676D}" destId="{BFD41FC8-C142-408B-81E5-0244364F5EB5}" srcOrd="0" destOrd="0" presId="urn:microsoft.com/office/officeart/2005/8/layout/pList1#1"/>
    <dgm:cxn modelId="{0577B8B1-2A86-488E-BDF9-26CECA72755F}" type="presParOf" srcId="{74D34797-6C7D-4B27-A643-2969B257676D}" destId="{E1EA4D53-EAC8-4CFF-8CB3-0CB1C7FCBC83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8FDF83-69EF-4C5A-982A-4826596178C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70FC007-3C62-410A-A6E6-0F26D38E7BA5}">
      <dgm:prSet phldrT="[Metin]"/>
      <dgm:spPr/>
      <dgm:t>
        <a:bodyPr/>
        <a:lstStyle/>
        <a:p>
          <a:r>
            <a:rPr lang="tr-TR" dirty="0" smtClean="0"/>
            <a:t>Dijital Medya Kullanımı</a:t>
          </a:r>
          <a:endParaRPr lang="tr-TR" dirty="0"/>
        </a:p>
      </dgm:t>
    </dgm:pt>
    <dgm:pt modelId="{7DEB2F4C-3CB8-49E3-B1F5-FAB19BD12411}" type="parTrans" cxnId="{9C4510BC-24D7-48DC-9F71-A2E994A0F318}">
      <dgm:prSet/>
      <dgm:spPr/>
      <dgm:t>
        <a:bodyPr/>
        <a:lstStyle/>
        <a:p>
          <a:endParaRPr lang="tr-TR"/>
        </a:p>
      </dgm:t>
    </dgm:pt>
    <dgm:pt modelId="{0187DF42-8C13-4FB9-B4A9-C04E1724BA3F}" type="sibTrans" cxnId="{9C4510BC-24D7-48DC-9F71-A2E994A0F318}">
      <dgm:prSet/>
      <dgm:spPr/>
      <dgm:t>
        <a:bodyPr/>
        <a:lstStyle/>
        <a:p>
          <a:endParaRPr lang="tr-TR"/>
        </a:p>
      </dgm:t>
    </dgm:pt>
    <dgm:pt modelId="{33E0ABE5-40D2-4A11-95F3-4F5424323175}">
      <dgm:prSet phldrT="[Metin]"/>
      <dgm:spPr/>
      <dgm:t>
        <a:bodyPr/>
        <a:lstStyle/>
        <a:p>
          <a:r>
            <a:rPr lang="tr-TR" dirty="0" smtClean="0"/>
            <a:t>Eleştirel Beceriler Sağlama</a:t>
          </a:r>
          <a:endParaRPr lang="tr-TR" dirty="0"/>
        </a:p>
      </dgm:t>
    </dgm:pt>
    <dgm:pt modelId="{04EA7509-276C-4527-BDE8-82442C7DC2EE}" type="parTrans" cxnId="{A2A07ED7-5A90-4802-998F-CBA0B40D927B}">
      <dgm:prSet/>
      <dgm:spPr/>
      <dgm:t>
        <a:bodyPr/>
        <a:lstStyle/>
        <a:p>
          <a:endParaRPr lang="tr-TR"/>
        </a:p>
      </dgm:t>
    </dgm:pt>
    <dgm:pt modelId="{7B67B6CE-D43A-43D4-B594-1DED59F6148E}" type="sibTrans" cxnId="{A2A07ED7-5A90-4802-998F-CBA0B40D927B}">
      <dgm:prSet/>
      <dgm:spPr/>
      <dgm:t>
        <a:bodyPr/>
        <a:lstStyle/>
        <a:p>
          <a:endParaRPr lang="tr-TR"/>
        </a:p>
      </dgm:t>
    </dgm:pt>
    <dgm:pt modelId="{0063366D-7A74-4A2F-9872-FBA7000239FB}" type="pres">
      <dgm:prSet presAssocID="{818FDF83-69EF-4C5A-982A-4826596178C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72556C2-39AD-4E45-A4F7-2758756C7000}" type="pres">
      <dgm:prSet presAssocID="{818FDF83-69EF-4C5A-982A-4826596178C7}" presName="divider" presStyleLbl="fgShp" presStyleIdx="0" presStyleCnt="1"/>
      <dgm:spPr/>
    </dgm:pt>
    <dgm:pt modelId="{D4CDD8F7-6F98-4258-8D39-49924000FBEA}" type="pres">
      <dgm:prSet presAssocID="{370FC007-3C62-410A-A6E6-0F26D38E7BA5}" presName="downArrow" presStyleLbl="node1" presStyleIdx="0" presStyleCnt="2"/>
      <dgm:spPr/>
    </dgm:pt>
    <dgm:pt modelId="{75827B45-E157-4AA3-B95D-7692F56D3378}" type="pres">
      <dgm:prSet presAssocID="{370FC007-3C62-410A-A6E6-0F26D38E7BA5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539983-EEC7-4B6C-962E-57D0338E908A}" type="pres">
      <dgm:prSet presAssocID="{33E0ABE5-40D2-4A11-95F3-4F5424323175}" presName="upArrow" presStyleLbl="node1" presStyleIdx="1" presStyleCnt="2"/>
      <dgm:spPr/>
    </dgm:pt>
    <dgm:pt modelId="{1732D3B2-77C4-4216-A854-4C6457F34105}" type="pres">
      <dgm:prSet presAssocID="{33E0ABE5-40D2-4A11-95F3-4F542432317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4510BC-24D7-48DC-9F71-A2E994A0F318}" srcId="{818FDF83-69EF-4C5A-982A-4826596178C7}" destId="{370FC007-3C62-410A-A6E6-0F26D38E7BA5}" srcOrd="0" destOrd="0" parTransId="{7DEB2F4C-3CB8-49E3-B1F5-FAB19BD12411}" sibTransId="{0187DF42-8C13-4FB9-B4A9-C04E1724BA3F}"/>
    <dgm:cxn modelId="{3DCE7029-36A6-4E9A-B3B6-5F5EA86483E8}" type="presOf" srcId="{370FC007-3C62-410A-A6E6-0F26D38E7BA5}" destId="{75827B45-E157-4AA3-B95D-7692F56D3378}" srcOrd="0" destOrd="0" presId="urn:microsoft.com/office/officeart/2005/8/layout/arrow3"/>
    <dgm:cxn modelId="{A2A07ED7-5A90-4802-998F-CBA0B40D927B}" srcId="{818FDF83-69EF-4C5A-982A-4826596178C7}" destId="{33E0ABE5-40D2-4A11-95F3-4F5424323175}" srcOrd="1" destOrd="0" parTransId="{04EA7509-276C-4527-BDE8-82442C7DC2EE}" sibTransId="{7B67B6CE-D43A-43D4-B594-1DED59F6148E}"/>
    <dgm:cxn modelId="{71BB0DBB-F645-4D06-B6CB-3740E489205A}" type="presOf" srcId="{33E0ABE5-40D2-4A11-95F3-4F5424323175}" destId="{1732D3B2-77C4-4216-A854-4C6457F34105}" srcOrd="0" destOrd="0" presId="urn:microsoft.com/office/officeart/2005/8/layout/arrow3"/>
    <dgm:cxn modelId="{DEB43613-D82E-4306-AC58-79C8A666A7A6}" type="presOf" srcId="{818FDF83-69EF-4C5A-982A-4826596178C7}" destId="{0063366D-7A74-4A2F-9872-FBA7000239FB}" srcOrd="0" destOrd="0" presId="urn:microsoft.com/office/officeart/2005/8/layout/arrow3"/>
    <dgm:cxn modelId="{0E362B40-D928-4043-8374-B01249E1B269}" type="presParOf" srcId="{0063366D-7A74-4A2F-9872-FBA7000239FB}" destId="{C72556C2-39AD-4E45-A4F7-2758756C7000}" srcOrd="0" destOrd="0" presId="urn:microsoft.com/office/officeart/2005/8/layout/arrow3"/>
    <dgm:cxn modelId="{4889D68F-4EBC-462A-AC64-081DA112EAE8}" type="presParOf" srcId="{0063366D-7A74-4A2F-9872-FBA7000239FB}" destId="{D4CDD8F7-6F98-4258-8D39-49924000FBEA}" srcOrd="1" destOrd="0" presId="urn:microsoft.com/office/officeart/2005/8/layout/arrow3"/>
    <dgm:cxn modelId="{0C383BDC-8D79-4C88-8676-5741EF33744E}" type="presParOf" srcId="{0063366D-7A74-4A2F-9872-FBA7000239FB}" destId="{75827B45-E157-4AA3-B95D-7692F56D3378}" srcOrd="2" destOrd="0" presId="urn:microsoft.com/office/officeart/2005/8/layout/arrow3"/>
    <dgm:cxn modelId="{D1D3132D-32CB-48AB-B407-B531238C9E07}" type="presParOf" srcId="{0063366D-7A74-4A2F-9872-FBA7000239FB}" destId="{0F539983-EEC7-4B6C-962E-57D0338E908A}" srcOrd="3" destOrd="0" presId="urn:microsoft.com/office/officeart/2005/8/layout/arrow3"/>
    <dgm:cxn modelId="{662A81AF-E744-49E8-B7CB-7F7CE36105CA}" type="presParOf" srcId="{0063366D-7A74-4A2F-9872-FBA7000239FB}" destId="{1732D3B2-77C4-4216-A854-4C6457F3410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8FDF83-69EF-4C5A-982A-4826596178C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70FC007-3C62-410A-A6E6-0F26D38E7BA5}">
      <dgm:prSet phldrT="[Metin]"/>
      <dgm:spPr/>
      <dgm:t>
        <a:bodyPr/>
        <a:lstStyle/>
        <a:p>
          <a:r>
            <a:rPr lang="tr-TR" dirty="0" smtClean="0"/>
            <a:t>Dijital Medya Kullanımı</a:t>
          </a:r>
          <a:endParaRPr lang="tr-TR" dirty="0"/>
        </a:p>
      </dgm:t>
    </dgm:pt>
    <dgm:pt modelId="{7DEB2F4C-3CB8-49E3-B1F5-FAB19BD12411}" type="parTrans" cxnId="{9C4510BC-24D7-48DC-9F71-A2E994A0F318}">
      <dgm:prSet/>
      <dgm:spPr/>
      <dgm:t>
        <a:bodyPr/>
        <a:lstStyle/>
        <a:p>
          <a:endParaRPr lang="tr-TR"/>
        </a:p>
      </dgm:t>
    </dgm:pt>
    <dgm:pt modelId="{0187DF42-8C13-4FB9-B4A9-C04E1724BA3F}" type="sibTrans" cxnId="{9C4510BC-24D7-48DC-9F71-A2E994A0F318}">
      <dgm:prSet/>
      <dgm:spPr/>
      <dgm:t>
        <a:bodyPr/>
        <a:lstStyle/>
        <a:p>
          <a:endParaRPr lang="tr-TR"/>
        </a:p>
      </dgm:t>
    </dgm:pt>
    <dgm:pt modelId="{33E0ABE5-40D2-4A11-95F3-4F5424323175}">
      <dgm:prSet phldrT="[Metin]"/>
      <dgm:spPr/>
      <dgm:t>
        <a:bodyPr/>
        <a:lstStyle/>
        <a:p>
          <a:r>
            <a:rPr lang="tr-TR" dirty="0" smtClean="0"/>
            <a:t>Eleştirel Beceriler Sağlama</a:t>
          </a:r>
          <a:endParaRPr lang="tr-TR" dirty="0"/>
        </a:p>
      </dgm:t>
    </dgm:pt>
    <dgm:pt modelId="{04EA7509-276C-4527-BDE8-82442C7DC2EE}" type="parTrans" cxnId="{A2A07ED7-5A90-4802-998F-CBA0B40D927B}">
      <dgm:prSet/>
      <dgm:spPr/>
      <dgm:t>
        <a:bodyPr/>
        <a:lstStyle/>
        <a:p>
          <a:endParaRPr lang="tr-TR"/>
        </a:p>
      </dgm:t>
    </dgm:pt>
    <dgm:pt modelId="{7B67B6CE-D43A-43D4-B594-1DED59F6148E}" type="sibTrans" cxnId="{A2A07ED7-5A90-4802-998F-CBA0B40D927B}">
      <dgm:prSet/>
      <dgm:spPr/>
      <dgm:t>
        <a:bodyPr/>
        <a:lstStyle/>
        <a:p>
          <a:endParaRPr lang="tr-TR"/>
        </a:p>
      </dgm:t>
    </dgm:pt>
    <dgm:pt modelId="{0063366D-7A74-4A2F-9872-FBA7000239FB}" type="pres">
      <dgm:prSet presAssocID="{818FDF83-69EF-4C5A-982A-4826596178C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72556C2-39AD-4E45-A4F7-2758756C7000}" type="pres">
      <dgm:prSet presAssocID="{818FDF83-69EF-4C5A-982A-4826596178C7}" presName="divider" presStyleLbl="fgShp" presStyleIdx="0" presStyleCnt="1"/>
      <dgm:spPr/>
    </dgm:pt>
    <dgm:pt modelId="{D4CDD8F7-6F98-4258-8D39-49924000FBEA}" type="pres">
      <dgm:prSet presAssocID="{370FC007-3C62-410A-A6E6-0F26D38E7BA5}" presName="downArrow" presStyleLbl="node1" presStyleIdx="0" presStyleCnt="2"/>
      <dgm:spPr/>
    </dgm:pt>
    <dgm:pt modelId="{75827B45-E157-4AA3-B95D-7692F56D3378}" type="pres">
      <dgm:prSet presAssocID="{370FC007-3C62-410A-A6E6-0F26D38E7BA5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539983-EEC7-4B6C-962E-57D0338E908A}" type="pres">
      <dgm:prSet presAssocID="{33E0ABE5-40D2-4A11-95F3-4F5424323175}" presName="upArrow" presStyleLbl="node1" presStyleIdx="1" presStyleCnt="2"/>
      <dgm:spPr/>
    </dgm:pt>
    <dgm:pt modelId="{1732D3B2-77C4-4216-A854-4C6457F34105}" type="pres">
      <dgm:prSet presAssocID="{33E0ABE5-40D2-4A11-95F3-4F542432317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4510BC-24D7-48DC-9F71-A2E994A0F318}" srcId="{818FDF83-69EF-4C5A-982A-4826596178C7}" destId="{370FC007-3C62-410A-A6E6-0F26D38E7BA5}" srcOrd="0" destOrd="0" parTransId="{7DEB2F4C-3CB8-49E3-B1F5-FAB19BD12411}" sibTransId="{0187DF42-8C13-4FB9-B4A9-C04E1724BA3F}"/>
    <dgm:cxn modelId="{BCBD0BE0-AF0B-4802-A800-8331985C1534}" type="presOf" srcId="{818FDF83-69EF-4C5A-982A-4826596178C7}" destId="{0063366D-7A74-4A2F-9872-FBA7000239FB}" srcOrd="0" destOrd="0" presId="urn:microsoft.com/office/officeart/2005/8/layout/arrow3"/>
    <dgm:cxn modelId="{E6EA7CFB-B8E2-4806-B7C7-E8BF8FC07DA2}" type="presOf" srcId="{370FC007-3C62-410A-A6E6-0F26D38E7BA5}" destId="{75827B45-E157-4AA3-B95D-7692F56D3378}" srcOrd="0" destOrd="0" presId="urn:microsoft.com/office/officeart/2005/8/layout/arrow3"/>
    <dgm:cxn modelId="{A2A07ED7-5A90-4802-998F-CBA0B40D927B}" srcId="{818FDF83-69EF-4C5A-982A-4826596178C7}" destId="{33E0ABE5-40D2-4A11-95F3-4F5424323175}" srcOrd="1" destOrd="0" parTransId="{04EA7509-276C-4527-BDE8-82442C7DC2EE}" sibTransId="{7B67B6CE-D43A-43D4-B594-1DED59F6148E}"/>
    <dgm:cxn modelId="{AE946133-9FC6-4BE7-AB88-D7A18F60ABA5}" type="presOf" srcId="{33E0ABE5-40D2-4A11-95F3-4F5424323175}" destId="{1732D3B2-77C4-4216-A854-4C6457F34105}" srcOrd="0" destOrd="0" presId="urn:microsoft.com/office/officeart/2005/8/layout/arrow3"/>
    <dgm:cxn modelId="{474C92D1-3323-4685-A4E9-5789554ABA43}" type="presParOf" srcId="{0063366D-7A74-4A2F-9872-FBA7000239FB}" destId="{C72556C2-39AD-4E45-A4F7-2758756C7000}" srcOrd="0" destOrd="0" presId="urn:microsoft.com/office/officeart/2005/8/layout/arrow3"/>
    <dgm:cxn modelId="{0449BE5D-B4DE-48DD-895B-97D8943D7E13}" type="presParOf" srcId="{0063366D-7A74-4A2F-9872-FBA7000239FB}" destId="{D4CDD8F7-6F98-4258-8D39-49924000FBEA}" srcOrd="1" destOrd="0" presId="urn:microsoft.com/office/officeart/2005/8/layout/arrow3"/>
    <dgm:cxn modelId="{A86B743C-F82C-48F2-A92E-F90EEC650FE8}" type="presParOf" srcId="{0063366D-7A74-4A2F-9872-FBA7000239FB}" destId="{75827B45-E157-4AA3-B95D-7692F56D3378}" srcOrd="2" destOrd="0" presId="urn:microsoft.com/office/officeart/2005/8/layout/arrow3"/>
    <dgm:cxn modelId="{0EF6C5C7-99C2-42CC-9D74-856DD70457E1}" type="presParOf" srcId="{0063366D-7A74-4A2F-9872-FBA7000239FB}" destId="{0F539983-EEC7-4B6C-962E-57D0338E908A}" srcOrd="3" destOrd="0" presId="urn:microsoft.com/office/officeart/2005/8/layout/arrow3"/>
    <dgm:cxn modelId="{CA05301B-7713-4124-952F-C5371BA9D61B}" type="presParOf" srcId="{0063366D-7A74-4A2F-9872-FBA7000239FB}" destId="{1732D3B2-77C4-4216-A854-4C6457F3410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D4A3-3A73-4148-93F7-F793B7C62D2B}" type="datetimeFigureOut">
              <a:rPr lang="tr-TR" smtClean="0"/>
              <a:pPr/>
              <a:t>23.11.2022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C7263-9505-4C02-92D9-391C30A7B2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62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C7263-9505-4C02-92D9-391C30A7B234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25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C7263-9505-4C02-92D9-391C30A7B234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1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⃰</a:t>
            </a:r>
            <a:r>
              <a:rPr lang="tr-TR" sz="1200" b="1" dirty="0" smtClean="0"/>
              <a:t>AVRUPA ÇEVRİMİÇİ ÇOCUKLAR (EU KIDS ONLINE) PROJESİ TÜRKİYE BULGULARI ÖZETİ ; 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Kids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Online araştırması için Mayıs- Haziran 2010 döneminde, Türkiye çapında kentsel ve kırsal bölgelerde, seçkisiz tabaka yöntemiyle seçilen 9-16 yaş arası 1018 çocuk ve ebeveynlerinden bir tanesi ile evlerinde yüz yüze görüşmeler yapılmıştır. 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Avrupa Komisyonu tarafından desteklenen, 25 Avrupa ülkesinin katılımıyla gerçekleşen araştırma sonuçlarına göre; çocuklar İnternet ortamında risk içeren faaliyetlerde bulunurken, ebeveynler çocuklarını bu risklerden uzak tutmayı sağlayacak yeterli bilgiye sahip değildir. Türkiye sonuçları, 2010 yılında yürütülen, 9-16 yaş arasındaki 1018 çocuk ve bir ebeveyni ile yapılan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yüzyüze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görüşmeye dayanmaktadır. Bu araştırmada, siber-zorbalık, cinsel içerikli mesaj almak veya göndermek, ilk kez çevrimiçi tanıştığı kişi ile yüz yüze buluşmak ve sosyal paylaşım sitelerinde kişisel bilgilerini açıklamak gibi riskler ele alınmaktadır.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C7263-9505-4C02-92D9-391C30A7B234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243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⃰</a:t>
            </a:r>
            <a:r>
              <a:rPr lang="tr-TR" sz="1200" b="1" dirty="0" smtClean="0"/>
              <a:t>AVRUPA ÇEVRİMİÇİ ÇOCUKLAR (EU KIDS ONLINE) PROJESİ TÜRKİYE BULGULARI ÖZETİ ; 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Kids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Online araştırması için Mayıs- Haziran 2010 döneminde, Türkiye çapında kentsel ve kırsal bölgelerde, seçkisiz tabaka yöntemiyle seçilen 9-16 yaş arası 1018 çocuk ve ebeveynlerinden bir tanesi ile evlerinde yüz yüze görüşmeler yapılmıştır. 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Avrupa Komisyonu tarafından desteklenen, 25 Avrupa ülkesinin katılımıyla gerçekleşen araştırma sonuçlarına göre; çocuklar İnternet ortamında risk içeren faaliyetlerde bulunurken, ebeveynler çocuklarını bu risklerden uzak tutmayı sağlayacak yeterli bilgiye sahip değildir. Türkiye sonuçları, 2010 yılında yürütülen, 9-16 yaş arasındaki 1018 çocuk ve bir ebeveyni ile yapılan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yüzyüze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görüşmeye dayanmaktadır. Bu araştırmada, siber-zorbalık, cinsel içerikli mesaj almak veya göndermek, ilk kez çevrimiçi tanıştığı kişi ile yüz yüze buluşmak ve sosyal paylaşım sitelerinde kişisel bilgilerini açıklamak gibi riskler ele alınmaktadır.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C7263-9505-4C02-92D9-391C30A7B234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63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9242-BA67-4B6D-AE60-6AC63B42AFD8}" type="datetime1">
              <a:rPr lang="tr-TR" smtClean="0"/>
              <a:pPr/>
              <a:t>23.11.2022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0F12-3825-4DA3-8E9B-B35372096706}" type="datetime1">
              <a:rPr lang="tr-TR" smtClean="0"/>
              <a:pPr/>
              <a:t>23.11.2022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D3-0610-432A-83C4-CE09A6C7B183}" type="datetime1">
              <a:rPr lang="tr-TR" smtClean="0"/>
              <a:pPr/>
              <a:t>23.11.2022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60CB-5E2E-4CAA-AA17-AA4CB2D8FB19}" type="datetime1">
              <a:rPr lang="tr-TR" smtClean="0"/>
              <a:pPr/>
              <a:t>23.11.2022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2AFD-EBE7-4DCD-9644-0F98B3A16CC0}" type="datetime1">
              <a:rPr lang="tr-TR" smtClean="0"/>
              <a:pPr/>
              <a:t>23.11.2022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58B1-BD67-45C7-9170-F61EB0D4916B}" type="datetime1">
              <a:rPr lang="tr-TR" smtClean="0"/>
              <a:pPr/>
              <a:t>23.11.2022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7EE6-9A03-4FFA-B35F-4E265DF94FE4}" type="datetime1">
              <a:rPr lang="tr-TR" smtClean="0"/>
              <a:pPr/>
              <a:t>23.11.2022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C364-14B3-4294-A0BB-6DA1BB00E9E9}" type="datetime1">
              <a:rPr lang="tr-TR" smtClean="0"/>
              <a:pPr/>
              <a:t>23.11.2022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C08C-CFF8-400B-87A0-E4F61D78B677}" type="datetime1">
              <a:rPr lang="tr-TR" smtClean="0"/>
              <a:pPr/>
              <a:t>23.11.2022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83C9-B68A-4515-8A7F-E73DD9C1AE85}" type="datetime1">
              <a:rPr lang="tr-TR" smtClean="0"/>
              <a:pPr/>
              <a:t>23.11.2022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9370F21-1832-4B78-A344-49CC69358702}" type="datetime1">
              <a:rPr lang="tr-TR" smtClean="0"/>
              <a:pPr/>
              <a:t>23.11.2022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1CBB13-BBDE-4C43-B654-C2013663D1CE}" type="datetime1">
              <a:rPr lang="tr-TR" smtClean="0"/>
              <a:pPr/>
              <a:t>23.11.2022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crdownload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hvTRx8mElYI&amp;t=1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8618" y="3573016"/>
            <a:ext cx="7704856" cy="1944216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  </a:t>
            </a:r>
            <a:r>
              <a:rPr lang="tr-TR" sz="3600" dirty="0" smtClean="0"/>
              <a:t>ÇANKAYA </a:t>
            </a:r>
            <a:br>
              <a:rPr lang="tr-TR" sz="3600" dirty="0" smtClean="0"/>
            </a:br>
            <a:r>
              <a:rPr lang="tr-TR" sz="3600" dirty="0" smtClean="0"/>
              <a:t>REHBERLİK ve ARAŞTIRMA MERKEZİ</a:t>
            </a:r>
            <a:endParaRPr lang="tr-TR" sz="36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53190" y="4473116"/>
            <a:ext cx="7416824" cy="2088232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/>
              <a:t>BİLİNÇLİ TEKNOLOJİ KULLANIMI</a:t>
            </a:r>
          </a:p>
          <a:p>
            <a:pPr algn="ctr"/>
            <a:r>
              <a:rPr lang="tr-TR" sz="2400" b="1" dirty="0" smtClean="0"/>
              <a:t>“DİJİTAL DÜNYADA VELİ OLMAK”</a:t>
            </a:r>
          </a:p>
          <a:p>
            <a:pPr algn="ctr"/>
            <a:endParaRPr lang="tr-TR" sz="2400" b="1" dirty="0" smtClean="0"/>
          </a:p>
          <a:p>
            <a:pPr algn="ctr"/>
            <a:r>
              <a:rPr lang="tr-TR" sz="1400" b="1" dirty="0" smtClean="0"/>
              <a:t>Ortaokul ve Lise Veli Sunusu</a:t>
            </a:r>
            <a:endParaRPr lang="tr-TR" sz="1400" b="1" dirty="0"/>
          </a:p>
        </p:txBody>
      </p:sp>
      <p:pic>
        <p:nvPicPr>
          <p:cNvPr id="4" name="3 Resim" descr="ÇANKAYA RAM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8641"/>
            <a:ext cx="3573559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87624" y="278925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DİJİTAL TEKNOLOJİ KULLANIMINA </a:t>
            </a:r>
            <a:br>
              <a:rPr lang="tr-TR" sz="3200" b="1" dirty="0" smtClean="0"/>
            </a:br>
            <a:r>
              <a:rPr lang="tr-TR" sz="3200" b="1" dirty="0" smtClean="0"/>
              <a:t>İLİŞKİN TÜİK VERİLERİ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8554" y="1988840"/>
            <a:ext cx="7505853" cy="42484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Sadece kendi kullanımında en az bir bilişim teknoloji ürünü olan çocukların oranı </a:t>
            </a:r>
            <a:r>
              <a:rPr lang="tr-TR" b="1" dirty="0" smtClean="0">
                <a:solidFill>
                  <a:srgbClr val="002060"/>
                </a:solidFill>
              </a:rPr>
              <a:t>arttı</a:t>
            </a: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r>
              <a:rPr lang="tr-TR" b="1" dirty="0">
                <a:solidFill>
                  <a:srgbClr val="002060"/>
                </a:solidFill>
              </a:rPr>
              <a:t>Yaş grubuna göre sadece kendi kullanımına ait bilişim teknolojileri ürünü olan çocukların oranı (%), 2021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15" y="3045044"/>
            <a:ext cx="4187756" cy="2120495"/>
          </a:xfrm>
          <a:prstGeom prst="rect">
            <a:avLst/>
          </a:prstGeom>
        </p:spPr>
      </p:pic>
      <p:pic>
        <p:nvPicPr>
          <p:cNvPr id="7" name="8 Resim" descr="LOG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5616" y="320557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DİJİTAL TEKNOLOJİ KULLANIMINA </a:t>
            </a:r>
            <a:br>
              <a:rPr lang="tr-TR" sz="3200" b="1" dirty="0" smtClean="0"/>
            </a:br>
            <a:r>
              <a:rPr lang="tr-TR" sz="3200" b="1" dirty="0" smtClean="0"/>
              <a:t>İLİŞKİN TÜİK VERİLERİ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6216" y="2060848"/>
            <a:ext cx="7450200" cy="436121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En fazla oynanan dijital oyun türü savaş oyunu </a:t>
            </a:r>
            <a:r>
              <a:rPr lang="tr-TR" b="1" dirty="0" smtClean="0">
                <a:solidFill>
                  <a:srgbClr val="002060"/>
                </a:solidFill>
              </a:rPr>
              <a:t>oldu</a:t>
            </a: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endParaRPr lang="tr-TR" b="1" dirty="0">
              <a:solidFill>
                <a:srgbClr val="002060"/>
              </a:solidFill>
            </a:endParaRPr>
          </a:p>
          <a:p>
            <a:r>
              <a:rPr lang="tr-TR" b="1" dirty="0">
                <a:solidFill>
                  <a:srgbClr val="002060"/>
                </a:solidFill>
              </a:rPr>
              <a:t>Düzenli dijital oyun oynayan çocukların cinsiyetine göre oynadıkları oyun türleri (%), 2021</a:t>
            </a:r>
            <a:r>
              <a:rPr lang="tr-TR" dirty="0">
                <a:solidFill>
                  <a:srgbClr val="002060"/>
                </a:solidFill>
              </a:rPr>
              <a:t/>
            </a:r>
            <a:br>
              <a:rPr lang="tr-TR" dirty="0">
                <a:solidFill>
                  <a:srgbClr val="002060"/>
                </a:solidFill>
              </a:rPr>
            </a:b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50" y="2897361"/>
            <a:ext cx="4739915" cy="1911899"/>
          </a:xfrm>
          <a:prstGeom prst="rect">
            <a:avLst/>
          </a:prstGeom>
        </p:spPr>
      </p:pic>
      <p:pic>
        <p:nvPicPr>
          <p:cNvPr id="7" name="8 Resim" descr="LOG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916832"/>
            <a:ext cx="8064896" cy="11807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tr-TR" dirty="0" smtClean="0"/>
              <a:t>Tahmini hesaplamalara göre </a:t>
            </a:r>
            <a:r>
              <a:rPr lang="tr-TR" b="1" dirty="0" smtClean="0"/>
              <a:t>18 yaşından küçükler ve ergenler</a:t>
            </a:r>
            <a:r>
              <a:rPr lang="tr-TR" dirty="0" smtClean="0"/>
              <a:t>; </a:t>
            </a:r>
          </a:p>
          <a:p>
            <a:pPr algn="ctr">
              <a:buNone/>
            </a:pPr>
            <a:r>
              <a:rPr lang="tr-TR" u="sng" dirty="0" smtClean="0"/>
              <a:t>tüm dünyadaki internet kullanıcılarının </a:t>
            </a:r>
          </a:p>
          <a:p>
            <a:pPr algn="ctr">
              <a:buNone/>
            </a:pPr>
            <a:r>
              <a:rPr lang="tr-TR" u="sng" dirty="0" smtClean="0"/>
              <a:t>üçte birini </a:t>
            </a:r>
            <a:r>
              <a:rPr lang="tr-TR" dirty="0" smtClean="0"/>
              <a:t>oluşturmaktadır.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115616" y="4725144"/>
            <a:ext cx="712879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İnternete erişimi olan bir çok çocuk</a:t>
            </a:r>
            <a:r>
              <a:rPr lang="tr-TR" sz="2000" dirty="0" smtClean="0"/>
              <a:t>; </a:t>
            </a:r>
          </a:p>
          <a:p>
            <a:pPr algn="ctr">
              <a:buNone/>
            </a:pPr>
            <a:r>
              <a:rPr lang="tr-TR" sz="2000" dirty="0" smtClean="0"/>
              <a:t>mahremiyetine daha fazla önem vermekte, </a:t>
            </a:r>
          </a:p>
          <a:p>
            <a:pPr algn="ctr">
              <a:buNone/>
            </a:pPr>
            <a:r>
              <a:rPr lang="tr-TR" sz="2000" dirty="0" smtClean="0"/>
              <a:t>özel alanına daha fazla çekilmekte ve daha az denetlenmektedir.</a:t>
            </a:r>
            <a:endParaRPr lang="tr-TR" sz="2000" dirty="0"/>
          </a:p>
        </p:txBody>
      </p:sp>
      <p:sp>
        <p:nvSpPr>
          <p:cNvPr id="6" name="5 Dikdörtgen"/>
          <p:cNvSpPr/>
          <p:nvPr/>
        </p:nvSpPr>
        <p:spPr>
          <a:xfrm>
            <a:off x="2555776" y="3356992"/>
            <a:ext cx="388843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u="sng" dirty="0" smtClean="0"/>
              <a:t>Akıllı telefonlar</a:t>
            </a:r>
            <a:r>
              <a:rPr lang="tr-TR" sz="2000" dirty="0" smtClean="0"/>
              <a:t> </a:t>
            </a:r>
          </a:p>
          <a:p>
            <a:pPr algn="ctr"/>
            <a:r>
              <a:rPr lang="tr-TR" sz="2000" dirty="0" smtClean="0"/>
              <a:t>“</a:t>
            </a:r>
            <a:r>
              <a:rPr lang="tr-TR" sz="2000" b="1" dirty="0" smtClean="0"/>
              <a:t>odadan çıkmama kültürünü” </a:t>
            </a:r>
            <a:r>
              <a:rPr lang="tr-TR" sz="2000" dirty="0" smtClean="0"/>
              <a:t>güçlendirmektedir.</a:t>
            </a:r>
          </a:p>
        </p:txBody>
      </p:sp>
      <p:pic>
        <p:nvPicPr>
          <p:cNvPr id="8" name="8 Resim" descr="LOG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1296144" cy="1210685"/>
          </a:xfrm>
          <a:prstGeom prst="rect">
            <a:avLst/>
          </a:prstGeom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11" name="1 Başlık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864096"/>
          </a:xfrm>
        </p:spPr>
        <p:txBody>
          <a:bodyPr>
            <a:normAutofit fontScale="90000"/>
          </a:bodyPr>
          <a:lstStyle/>
          <a:p>
            <a:pPr algn="r"/>
            <a:r>
              <a:rPr lang="tr-TR" sz="3200" b="1" dirty="0" smtClean="0"/>
              <a:t>DİJİTAL TEKNOLOJİ KULLANIMINA </a:t>
            </a:r>
            <a:br>
              <a:rPr lang="tr-TR" sz="3200" b="1" dirty="0" smtClean="0"/>
            </a:br>
            <a:r>
              <a:rPr lang="tr-TR" sz="3200" b="1" dirty="0" smtClean="0"/>
              <a:t>İLİŞKİN BULGULAR</a:t>
            </a:r>
            <a:endParaRPr lang="tr-TR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tr-TR" sz="2800" b="1" dirty="0" smtClean="0"/>
              <a:t>ÇOCUK ve GENÇLERİN TEKNOLOJİ KULLANIMINA İLİŞKİN NELER BİLİYORUZ? </a:t>
            </a:r>
            <a:r>
              <a:rPr lang="tr-TR" sz="2800" b="1" dirty="0" smtClean="0">
                <a:latin typeface="Arial"/>
                <a:cs typeface="Arial"/>
              </a:rPr>
              <a:t>⃰    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/>
          </a:p>
        </p:txBody>
      </p:sp>
      <p:sp>
        <p:nvSpPr>
          <p:cNvPr id="6" name="5 Dikdörtgen"/>
          <p:cNvSpPr/>
          <p:nvPr/>
        </p:nvSpPr>
        <p:spPr>
          <a:xfrm>
            <a:off x="2267744" y="1340768"/>
            <a:ext cx="6336704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İnternet’i kullanmaya yetecek kadar bilgiye sahip olan çok az sayıdaki ebeveyn, </a:t>
            </a:r>
          </a:p>
          <a:p>
            <a:pPr algn="just"/>
            <a:r>
              <a:rPr lang="tr-TR" sz="2000" u="sng" dirty="0" smtClean="0"/>
              <a:t>ne çocuklarının teknoloji kullanımı sırasında elde edeceği olanakları ve karşılaşabileceği riskleri anlamakta, ne de İnternet’te onları rahatsız edecek durumlarla başa çıkmalarını sağlayacak yardımı sağlayabilmektedirler</a:t>
            </a:r>
            <a:r>
              <a:rPr lang="tr-TR" sz="2000" dirty="0" smtClean="0"/>
              <a:t>. </a:t>
            </a:r>
          </a:p>
          <a:p>
            <a:pPr algn="just"/>
            <a:endParaRPr lang="tr-TR" sz="2000" dirty="0" smtClean="0"/>
          </a:p>
        </p:txBody>
      </p:sp>
      <p:sp>
        <p:nvSpPr>
          <p:cNvPr id="7" name="6 Dikdörtgen"/>
          <p:cNvSpPr/>
          <p:nvPr/>
        </p:nvSpPr>
        <p:spPr>
          <a:xfrm>
            <a:off x="395536" y="4797152"/>
            <a:ext cx="748883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u="sng" dirty="0" smtClean="0"/>
          </a:p>
          <a:p>
            <a:pPr algn="ctr"/>
            <a:r>
              <a:rPr lang="tr-TR" sz="2000" u="sng" dirty="0" smtClean="0"/>
              <a:t>Ebeveynlerin sadece %36’sı</a:t>
            </a:r>
            <a:r>
              <a:rPr lang="tr-TR" sz="2000" dirty="0" smtClean="0"/>
              <a:t>, </a:t>
            </a:r>
          </a:p>
          <a:p>
            <a:pPr algn="ctr"/>
            <a:r>
              <a:rPr lang="tr-TR" sz="2000" dirty="0" smtClean="0"/>
              <a:t>çocuklarıyla onları rahatsız edecek durumlarla karşılaştıklarında ne yapmaları gerektiği hakkında konuşmuştur.</a:t>
            </a:r>
          </a:p>
          <a:p>
            <a:pPr algn="ctr"/>
            <a:endParaRPr lang="tr-TR" dirty="0" smtClean="0"/>
          </a:p>
        </p:txBody>
      </p:sp>
      <p:pic>
        <p:nvPicPr>
          <p:cNvPr id="8" name="8 Resim" descr="LOG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1296144" cy="1210685"/>
          </a:xfrm>
          <a:prstGeom prst="rect">
            <a:avLst/>
          </a:prstGeom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844824"/>
            <a:ext cx="7611616" cy="1684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dirty="0" smtClean="0"/>
              <a:t>	</a:t>
            </a:r>
            <a:r>
              <a:rPr lang="tr-TR" sz="2000" dirty="0" smtClean="0"/>
              <a:t>Çocuklar; İnternet güvenliği ve İnternet’te başkalarına nasıl davranmaları gerektiği konusunda </a:t>
            </a:r>
            <a:r>
              <a:rPr lang="tr-TR" sz="2000" b="1" u="sng" dirty="0" smtClean="0"/>
              <a:t>tavsiye almak  </a:t>
            </a:r>
            <a:r>
              <a:rPr lang="tr-TR" sz="2000" dirty="0" smtClean="0"/>
              <a:t>veya </a:t>
            </a:r>
            <a:r>
              <a:rPr lang="tr-TR" sz="2000" b="1" u="sng" dirty="0" smtClean="0"/>
              <a:t>İnternet’te onları rahatsız eden durumlarda yardım istemek </a:t>
            </a:r>
            <a:r>
              <a:rPr lang="tr-TR" sz="2000" dirty="0" smtClean="0"/>
              <a:t>amacıyla ebeveynlerinden ziyade </a:t>
            </a:r>
            <a:r>
              <a:rPr lang="tr-TR" sz="2000" b="1" i="1" dirty="0" smtClean="0"/>
              <a:t>arkadaşlarına danışmaktadırlar</a:t>
            </a:r>
            <a:r>
              <a:rPr lang="tr-TR" sz="2000" dirty="0" smtClean="0"/>
              <a:t>. </a:t>
            </a:r>
          </a:p>
          <a:p>
            <a:endParaRPr lang="tr-TR" dirty="0"/>
          </a:p>
        </p:txBody>
      </p:sp>
      <p:pic>
        <p:nvPicPr>
          <p:cNvPr id="5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539552" y="4797152"/>
            <a:ext cx="7920880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b="1" dirty="0" smtClean="0"/>
          </a:p>
          <a:p>
            <a:pPr algn="ctr"/>
            <a:r>
              <a:rPr lang="tr-TR" sz="2000" b="1" dirty="0" smtClean="0"/>
              <a:t>Herhangi bir İnternet riski ile karşılaşmış çocukların yaklaşık yarısı bu durumu kimseyle paylaşmamıştır.</a:t>
            </a:r>
          </a:p>
          <a:p>
            <a:pPr algn="ctr"/>
            <a:endParaRPr lang="tr-TR" b="1" dirty="0" smtClean="0"/>
          </a:p>
        </p:txBody>
      </p:sp>
      <p:sp>
        <p:nvSpPr>
          <p:cNvPr id="7" name="6 Aşağı Ok"/>
          <p:cNvSpPr/>
          <p:nvPr/>
        </p:nvSpPr>
        <p:spPr>
          <a:xfrm>
            <a:off x="4355976" y="3861048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676400" y="33265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ÇOCUK ve GENÇLERİN TEKNOLOJİ KULLANIMINA İLİŞKİN NELER BİLİYORUZ?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⃰    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tr-TR" sz="2800" b="1" dirty="0" smtClean="0"/>
              <a:t>ÇOCUK ve GENÇLERİN TEKNOLOJİ KULLANIMINA İLİŞKİN NELER BİLİYORUZ? </a:t>
            </a:r>
            <a:r>
              <a:rPr lang="tr-TR" sz="2800" b="1" dirty="0" smtClean="0">
                <a:latin typeface="Arial"/>
                <a:cs typeface="Arial"/>
              </a:rPr>
              <a:t>⃰    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28800"/>
            <a:ext cx="5112568" cy="17281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sz="2600" dirty="0" smtClean="0"/>
              <a:t>Çoğu sosyal paylaşım sitesi hesap oluşturma için </a:t>
            </a:r>
            <a:r>
              <a:rPr lang="tr-TR" sz="2600" u="sng" dirty="0" smtClean="0"/>
              <a:t>13 yaş sınırı koymasına rağmen</a:t>
            </a:r>
            <a:r>
              <a:rPr lang="tr-TR" sz="2600" dirty="0" smtClean="0"/>
              <a:t>, bu çalışmaya katılan </a:t>
            </a:r>
            <a:r>
              <a:rPr lang="tr-TR" sz="2600" b="1" dirty="0" smtClean="0"/>
              <a:t>sosyal paylaşım sitesinde hesabı bulunan tüm çocukların üçte biri 13 yaşının altındadır</a:t>
            </a:r>
            <a:r>
              <a:rPr lang="tr-TR" sz="2600" dirty="0" smtClean="0"/>
              <a:t>.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79512" y="4941168"/>
            <a:ext cx="4572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tr-TR" dirty="0" smtClean="0"/>
          </a:p>
          <a:p>
            <a:r>
              <a:rPr lang="tr-TR" sz="2000" dirty="0" smtClean="0"/>
              <a:t>Çocukların %19’u adres bilgilerini, %8’i ise telefon numaralarını sosyal paylaşım sitesinde paylaşmaktadır.</a:t>
            </a:r>
          </a:p>
          <a:p>
            <a:endParaRPr lang="tr-TR" dirty="0" smtClean="0"/>
          </a:p>
        </p:txBody>
      </p:sp>
      <p:sp>
        <p:nvSpPr>
          <p:cNvPr id="6" name="5 Dikdörtgen"/>
          <p:cNvSpPr/>
          <p:nvPr/>
        </p:nvSpPr>
        <p:spPr>
          <a:xfrm>
            <a:off x="179512" y="3501008"/>
            <a:ext cx="4824536" cy="12926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sz="2000" dirty="0" smtClean="0"/>
              <a:t>Sosyal paylaşım sitesi kullanan çocukların %85’i </a:t>
            </a:r>
            <a:r>
              <a:rPr lang="tr-TR" sz="2000" dirty="0" err="1" smtClean="0"/>
              <a:t>Facebook</a:t>
            </a:r>
            <a:r>
              <a:rPr lang="tr-TR" sz="2000" dirty="0" smtClean="0"/>
              <a:t> profiline sahiptir. </a:t>
            </a:r>
            <a:endParaRPr lang="tr-TR" dirty="0" smtClean="0"/>
          </a:p>
        </p:txBody>
      </p:sp>
      <p:sp>
        <p:nvSpPr>
          <p:cNvPr id="7" name="6 Dikdörtgen"/>
          <p:cNvSpPr/>
          <p:nvPr/>
        </p:nvSpPr>
        <p:spPr>
          <a:xfrm>
            <a:off x="5436096" y="1196752"/>
            <a:ext cx="3456384" cy="52937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r-TR" dirty="0" smtClean="0"/>
          </a:p>
          <a:p>
            <a:pPr algn="ctr"/>
            <a:r>
              <a:rPr lang="tr-TR" sz="2000" u="sng" dirty="0" smtClean="0"/>
              <a:t>Ebeveynlerin yarısından çoğu, </a:t>
            </a:r>
          </a:p>
          <a:p>
            <a:pPr algn="ctr"/>
            <a:r>
              <a:rPr lang="tr-TR" sz="2000" u="sng" dirty="0" smtClean="0"/>
              <a:t>çocuklarının kişisel bilgilerini İnternet’te paylaşmasını yasaklamış olmasına rağmen</a:t>
            </a:r>
            <a:r>
              <a:rPr lang="tr-TR" sz="2000" dirty="0" smtClean="0"/>
              <a:t>, </a:t>
            </a:r>
            <a:r>
              <a:rPr lang="tr-TR" sz="2000" b="1" dirty="0" smtClean="0"/>
              <a:t>çocukların %42’sı sosyal paylaşım sitesindeki hesaplarını kendi kişisel bilgilerinin herkes tarafından görülebileceği “herkese açık” seçeneği ile kullanmakta </a:t>
            </a:r>
            <a:r>
              <a:rPr lang="tr-TR" sz="2000" dirty="0" smtClean="0"/>
              <a:t>iken çocukların üçte biri bu bilgileri sadece arkadaşları ile paylaşmaktadır. </a:t>
            </a:r>
            <a:endParaRPr lang="tr-TR" dirty="0" smtClean="0"/>
          </a:p>
        </p:txBody>
      </p:sp>
      <p:pic>
        <p:nvPicPr>
          <p:cNvPr id="8" name="8 Resim" descr="LOG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1296144" cy="1210685"/>
          </a:xfrm>
          <a:prstGeom prst="rect">
            <a:avLst/>
          </a:prstGeom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619672" y="83671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 smtClean="0"/>
              <a:t>Çocukların İnternet Riskleri</a:t>
            </a:r>
            <a:endParaRPr lang="tr-TR" b="1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tr-TR" sz="2400" dirty="0" smtClean="0"/>
          </a:p>
          <a:p>
            <a:pPr algn="ctr">
              <a:buNone/>
            </a:pPr>
            <a:r>
              <a:rPr lang="tr-TR" sz="2400" dirty="0" smtClean="0"/>
              <a:t>Belirtilen problemlerle başa çıkma yetenekleri, Internet’te karşılaşılan her durumun üstesinden gelmeye yetmeyebilir. </a:t>
            </a:r>
          </a:p>
          <a:p>
            <a:pPr algn="ctr">
              <a:buNone/>
            </a:pPr>
            <a:endParaRPr lang="tr-TR" sz="2400" dirty="0" smtClean="0"/>
          </a:p>
          <a:p>
            <a:pPr algn="ctr">
              <a:buNone/>
            </a:pPr>
            <a:r>
              <a:rPr lang="tr-TR" sz="2400" dirty="0" smtClean="0"/>
              <a:t>İnternet okur-yazarlığı ile ilgili beceriler ölçüldüğünde </a:t>
            </a:r>
          </a:p>
          <a:p>
            <a:pPr algn="ctr">
              <a:buNone/>
            </a:pPr>
            <a:r>
              <a:rPr lang="tr-TR" sz="2400" b="1" u="sng" dirty="0" smtClean="0"/>
              <a:t>9-16 yaş arasındaki çocukların </a:t>
            </a:r>
          </a:p>
          <a:p>
            <a:pPr algn="ctr">
              <a:buNone/>
            </a:pPr>
            <a:r>
              <a:rPr lang="tr-TR" sz="2400" b="1" u="sng" dirty="0" smtClean="0"/>
              <a:t>çok azının bu becerilere sahip olduğu </a:t>
            </a:r>
          </a:p>
          <a:p>
            <a:pPr algn="ctr">
              <a:buNone/>
            </a:pPr>
            <a:r>
              <a:rPr lang="tr-TR" sz="2400" dirty="0" smtClean="0"/>
              <a:t>görülmüştür.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4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296144" cy="1210685"/>
          </a:xfrm>
          <a:prstGeom prst="rect">
            <a:avLst/>
          </a:prstGeom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tr-TR" sz="2800" b="1" dirty="0" smtClean="0"/>
              <a:t>ÇOCUK ve GENÇLERİN TEKNOLOJİ KULLANIMINA İLİŞKİN NELER BİLİYORUZ? </a:t>
            </a:r>
            <a:r>
              <a:rPr lang="tr-TR" sz="2800" b="1" dirty="0" smtClean="0">
                <a:latin typeface="Arial"/>
                <a:cs typeface="Arial"/>
              </a:rPr>
              <a:t>⃰    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932040" y="1340768"/>
            <a:ext cx="3816424" cy="15841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pPr lvl="0">
              <a:buNone/>
            </a:pPr>
            <a:r>
              <a:rPr lang="tr-TR" sz="7200" dirty="0" smtClean="0"/>
              <a:t>      </a:t>
            </a:r>
            <a:r>
              <a:rPr lang="tr-TR" sz="8000" dirty="0" smtClean="0"/>
              <a:t>Çocukların sadece %39’u </a:t>
            </a:r>
            <a:r>
              <a:rPr lang="tr-TR" sz="8000" u="sng" dirty="0" smtClean="0"/>
              <a:t>İnternet’te bulduğu bilgilerin doğru olup olmadığına karar vermek için farklı siteleri karşılaştırdığını</a:t>
            </a:r>
            <a:r>
              <a:rPr lang="tr-TR" sz="8000" dirty="0" smtClean="0"/>
              <a:t> söylemiştir.  </a:t>
            </a:r>
          </a:p>
          <a:p>
            <a:endParaRPr lang="tr-TR" sz="8000" dirty="0"/>
          </a:p>
        </p:txBody>
      </p:sp>
      <p:pic>
        <p:nvPicPr>
          <p:cNvPr id="4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296144" cy="1210685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4860032" y="3645024"/>
            <a:ext cx="374441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sz="2000" dirty="0" smtClean="0"/>
              <a:t>Yaklaşık %34’ü gezdiği sitelerin kaydını silebildiğini bildirmiştir.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4860032" y="5157192"/>
            <a:ext cx="381642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sz="2000" dirty="0" smtClean="0"/>
              <a:t>Çocukların %29’u istenmeyen mesajları nasıl engelleyebileceğini bildiğini belirtmiştir.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683568" y="162880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BİLGİNİN DOĞRULUĞUNU KONTROL EDEBİLİYORLAR MI?</a:t>
            </a:r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39552" y="350100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ARAMA KAYITLARINA BAKARAK İNTERNET ORTAMINDA HANGİ SİTELERİ KULLANDIKLARINA İLİŞKİN BİLGİ ALABİLİR MİYİZ?</a:t>
            </a:r>
            <a:endParaRPr lang="tr-TR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11560" y="508518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İSTENMEYEN MESAJLARI ENGELLEYEREK KENDİLERİNİ GEREKLİ DURUMLARDA KORUYABİLİRLER Mİ?</a:t>
            </a:r>
            <a:endParaRPr lang="tr-TR" b="1" dirty="0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tr-TR" sz="2800" b="1" dirty="0" smtClean="0"/>
              <a:t>ÇOCUK ve GENÇLERİN TEKNOLOJİ KULLANIMINA İLİŞKİN NELER BİLİYORUZ? </a:t>
            </a:r>
            <a:r>
              <a:rPr lang="tr-TR" sz="2800" b="1" dirty="0" smtClean="0">
                <a:latin typeface="Arial"/>
                <a:cs typeface="Arial"/>
              </a:rPr>
              <a:t>⃰    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296144" cy="1210685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683568" y="162880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FİLTRE SEÇENEKLERİNİ NASIL DEĞİŞTİREBİLECEKLERİNİ BİLİYORLAR MI?</a:t>
            </a:r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39552" y="357301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SOSYAL PAYLAŞIM SİTELERİNDEKİ GİZLİLİK AYARLARI İLE İLGİLİ BİLGİLERİ VAR MI?</a:t>
            </a:r>
            <a:endParaRPr lang="tr-TR" b="1" dirty="0"/>
          </a:p>
        </p:txBody>
      </p:sp>
      <p:sp>
        <p:nvSpPr>
          <p:cNvPr id="15" name="14 İçerik Yer Tutucusu"/>
          <p:cNvSpPr>
            <a:spLocks noGrp="1"/>
          </p:cNvSpPr>
          <p:nvPr>
            <p:ph idx="1"/>
          </p:nvPr>
        </p:nvSpPr>
        <p:spPr>
          <a:xfrm>
            <a:off x="4932040" y="1700808"/>
            <a:ext cx="338437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tr-TR" sz="1800" dirty="0" smtClean="0"/>
              <a:t>	</a:t>
            </a:r>
            <a:r>
              <a:rPr lang="tr-TR" sz="2000" dirty="0" smtClean="0"/>
              <a:t>Yaklaşık 17%’si filtre seçeneklerinin nasıl değiştirileceğini bildiğini belirtmiştir.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4644008" y="3645024"/>
            <a:ext cx="432048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sz="2000" dirty="0" smtClean="0"/>
              <a:t>Çocukların %32’si sosyal paylaşım sitelerindeki gizlilik ayarlarını değiştirebildiğini belirtmiştir.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tr-TR" sz="2800" b="1" dirty="0" smtClean="0"/>
              <a:t>ÇOCUK ve GENÇLERİN TEKNOLOJİ KULLANIMINA İLİŞKİN NELER BİLİYORUZ? </a:t>
            </a:r>
            <a:r>
              <a:rPr lang="tr-TR" sz="2800" b="1" dirty="0" smtClean="0">
                <a:latin typeface="Arial"/>
                <a:cs typeface="Arial"/>
              </a:rPr>
              <a:t>⃰    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5" name="4 İçerik Yer Tutucusu" descr="ÇANKAYA RAM 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861448" cy="3861448"/>
          </a:xfrm>
          <a:prstGeom prst="rect">
            <a:avLst/>
          </a:prstGeom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644008" y="2420888"/>
            <a:ext cx="424847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tr-TR" b="1" dirty="0" smtClean="0"/>
              <a:t>DİJİTAL DÜNYADA </a:t>
            </a:r>
            <a:br>
              <a:rPr lang="tr-TR" b="1" dirty="0" smtClean="0"/>
            </a:br>
            <a:r>
              <a:rPr lang="tr-TR" b="1" dirty="0" smtClean="0"/>
              <a:t>AİLE OLMA REHBERİ</a:t>
            </a:r>
            <a:endParaRPr lang="tr-T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tr-TR" sz="3200" b="1" dirty="0" smtClean="0"/>
              <a:t>TEKNOLOJİ ve BİLİNÇ</a:t>
            </a:r>
            <a:endParaRPr lang="tr-TR" sz="3200" b="1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988840"/>
          <a:ext cx="7859216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Resim" descr="101.jpg"/>
          <p:cNvPicPr>
            <a:picLocks noChangeAspect="1"/>
          </p:cNvPicPr>
          <p:nvPr/>
        </p:nvPicPr>
        <p:blipFill>
          <a:blip r:embed="rId7" cstate="print"/>
          <a:srcRect r="4062" b="8454"/>
          <a:stretch>
            <a:fillRect/>
          </a:stretch>
        </p:blipFill>
        <p:spPr>
          <a:xfrm>
            <a:off x="323528" y="4221088"/>
            <a:ext cx="1800200" cy="2376264"/>
          </a:xfrm>
          <a:prstGeom prst="rect">
            <a:avLst/>
          </a:prstGeom>
        </p:spPr>
      </p:pic>
      <p:pic>
        <p:nvPicPr>
          <p:cNvPr id="8" name="8 Resim" descr="LOGO (1)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251520" y="2420888"/>
            <a:ext cx="33843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2000" dirty="0" smtClean="0"/>
          </a:p>
          <a:p>
            <a:r>
              <a:rPr lang="tr-TR" sz="2000" dirty="0" smtClean="0"/>
              <a:t>Risklerden haberdar olmak</a:t>
            </a:r>
          </a:p>
        </p:txBody>
      </p:sp>
      <p:pic>
        <p:nvPicPr>
          <p:cNvPr id="6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403648" y="18864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DİJİTAL DÜNYADA </a:t>
            </a:r>
            <a:b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AİLE OLMA REHBERİ</a:t>
            </a:r>
            <a:endParaRPr kumimoji="0" lang="tr-TR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2555776" y="1340768"/>
            <a:ext cx="4119736" cy="998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b="1" dirty="0" smtClean="0"/>
              <a:t>Başlangıç Noktamız: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644008" y="2492897"/>
            <a:ext cx="417646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2000" dirty="0" smtClean="0"/>
          </a:p>
          <a:p>
            <a:pPr algn="ctr"/>
            <a:r>
              <a:rPr lang="tr-TR" sz="2000" dirty="0" smtClean="0"/>
              <a:t>Sorunlardan haberdar olmak</a:t>
            </a:r>
            <a:endParaRPr lang="tr-TR" dirty="0"/>
          </a:p>
        </p:txBody>
      </p:sp>
      <p:graphicFrame>
        <p:nvGraphicFramePr>
          <p:cNvPr id="13" name="12 Diyagram"/>
          <p:cNvGraphicFramePr/>
          <p:nvPr/>
        </p:nvGraphicFramePr>
        <p:xfrm>
          <a:off x="539552" y="3645024"/>
          <a:ext cx="7920880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Çapraz Şerit"/>
          <p:cNvSpPr/>
          <p:nvPr/>
        </p:nvSpPr>
        <p:spPr>
          <a:xfrm flipH="1" flipV="1">
            <a:off x="1475656" y="1700808"/>
            <a:ext cx="1080120" cy="72008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10 Çapraz Şerit"/>
          <p:cNvSpPr/>
          <p:nvPr/>
        </p:nvSpPr>
        <p:spPr>
          <a:xfrm flipV="1">
            <a:off x="6660232" y="1700808"/>
            <a:ext cx="936104" cy="79208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13 Aşağı Ok"/>
          <p:cNvSpPr/>
          <p:nvPr/>
        </p:nvSpPr>
        <p:spPr>
          <a:xfrm>
            <a:off x="6156176" y="3356992"/>
            <a:ext cx="864096" cy="50405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323528" y="357301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u="sng" dirty="0" smtClean="0"/>
              <a:t>Çocuğum;</a:t>
            </a:r>
            <a:endParaRPr lang="tr-TR" sz="2000" b="1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395536" y="5445224"/>
            <a:ext cx="828092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2000" dirty="0" smtClean="0"/>
          </a:p>
          <a:p>
            <a:r>
              <a:rPr lang="tr-TR" sz="2000" dirty="0" smtClean="0"/>
              <a:t>Kendi teknoloji kullanımımı gözden geçirerek ona örnek olabilirim.</a:t>
            </a:r>
          </a:p>
          <a:p>
            <a:pPr algn="ctr"/>
            <a:endParaRPr lang="tr-TR" sz="2000" dirty="0" smtClean="0"/>
          </a:p>
        </p:txBody>
      </p:sp>
      <p:pic>
        <p:nvPicPr>
          <p:cNvPr id="6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403648" y="18864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DİJİTAL DÜNYADA </a:t>
            </a:r>
            <a:b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AİLE OLMA REHBERİ</a:t>
            </a:r>
            <a:endParaRPr kumimoji="0" lang="tr-TR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323528" y="2420888"/>
            <a:ext cx="7648128" cy="2880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dirty="0" smtClean="0"/>
              <a:t>Öncelikle çocuğumun yaşantısında teknolojiyi doğru kullanımlarını fark edebilirim ve bu konudaki düşüncelerimi onunla paylaşabilirim: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Zamanı</a:t>
            </a:r>
            <a:r>
              <a:rPr lang="tr-TR" sz="2000" dirty="0" err="1" smtClean="0"/>
              <a:t>nı</a:t>
            </a:r>
            <a:r>
              <a:rPr lang="tr-TR" sz="2000" dirty="0" smtClean="0"/>
              <a:t> planladığını gördüğüm zamanları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Teknolojiyi</a:t>
            </a:r>
            <a:r>
              <a:rPr kumimoji="0" lang="tr-TR" sz="20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farklı amaçlarla kullandığı zamanları: bilgiye erişme…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tr-TR" sz="2000" baseline="0" dirty="0" smtClean="0"/>
              <a:t>Teknoloji</a:t>
            </a:r>
            <a:r>
              <a:rPr lang="tr-TR" sz="2000" dirty="0" smtClean="0"/>
              <a:t> kullanımını farklı yaşantıları için erteleyebildiği zamanları: bilgisayar oyunu oynamayı planlarken arkadaşlarının davetiyle dışarıya çıkması gibi…</a:t>
            </a:r>
            <a:endParaRPr kumimoji="0" lang="tr-TR" sz="20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475656" y="1268760"/>
            <a:ext cx="295232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r>
              <a:rPr lang="tr-TR" sz="2000" b="1" dirty="0" smtClean="0"/>
              <a:t>NE YAPABİLİRİM?</a:t>
            </a:r>
          </a:p>
          <a:p>
            <a:endParaRPr lang="tr-TR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403648" y="18864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DİJİTAL DÜNYADA </a:t>
            </a:r>
            <a:b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AİLE OLMA REHBERİ</a:t>
            </a:r>
            <a:endParaRPr kumimoji="0" lang="tr-TR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403648" y="2492896"/>
            <a:ext cx="727280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sz="2000" dirty="0" smtClean="0"/>
              <a:t>Çocuğumla  aynı dili konuşuyor muyum?</a:t>
            </a:r>
          </a:p>
          <a:p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323528" y="3645024"/>
            <a:ext cx="4104456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/>
              <a:t>Dijital teknolojiler ve kullanımları konusunda en azından asgari düzeyde bilgi sahibi  olmam çocuğumla bu konuda konuşurken; onu kimi zaman desteklerken, yönlendirirken veya denetlerken birbirimizi anlamamızı sağlayacaktır. </a:t>
            </a:r>
            <a:endParaRPr lang="tr-TR" sz="20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4788024" y="3645024"/>
            <a:ext cx="3888432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/>
              <a:t>Onunla konuşurken kullandığım dilin nasıl olduğunu gözden geçirdiğimde ;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 Ne kadar eleştirelim?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Ne kadar suçlayıcıyım?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Ne kadar anlamaya çalışanım?    ve… 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Ne kadar bilgilendiriciyim?</a:t>
            </a:r>
            <a:endParaRPr lang="tr-TR" sz="2000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1475656" y="1268760"/>
            <a:ext cx="295232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r>
              <a:rPr lang="tr-TR" sz="2000" b="1" dirty="0" smtClean="0"/>
              <a:t>NE YAPABİLİRİM?</a:t>
            </a:r>
          </a:p>
          <a:p>
            <a:endParaRPr lang="tr-TR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tr-TR" b="1" dirty="0" smtClean="0"/>
              <a:t>DİJİTAL DÜNYADA </a:t>
            </a:r>
            <a:br>
              <a:rPr lang="tr-TR" b="1" dirty="0" smtClean="0"/>
            </a:br>
            <a:r>
              <a:rPr lang="tr-TR" b="1" dirty="0" smtClean="0"/>
              <a:t>AİLE OLMA REHBERİ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18722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	</a:t>
            </a:r>
          </a:p>
          <a:p>
            <a:pPr algn="ctr">
              <a:buNone/>
            </a:pPr>
            <a:r>
              <a:rPr lang="tr-TR" sz="2000" dirty="0" smtClean="0"/>
              <a:t>	Aileler, çocukları korumak ve çocukların internette geçirdikleri zamanı en iyi şekilde geçirmelerine rehberlik etmek amacıyla,</a:t>
            </a:r>
          </a:p>
          <a:p>
            <a:pPr algn="ctr">
              <a:buNone/>
            </a:pPr>
            <a:r>
              <a:rPr lang="tr-TR" sz="2000" u="sng" dirty="0" smtClean="0"/>
              <a:t>ne fazla hoşgörülü ne de fazla katı</a:t>
            </a:r>
            <a:r>
              <a:rPr lang="tr-TR" sz="2000" dirty="0" smtClean="0"/>
              <a:t> olarak </a:t>
            </a:r>
          </a:p>
          <a:p>
            <a:pPr algn="ctr">
              <a:buNone/>
            </a:pPr>
            <a:r>
              <a:rPr lang="tr-TR" sz="2000" dirty="0" smtClean="0"/>
              <a:t>“</a:t>
            </a:r>
            <a:r>
              <a:rPr lang="tr-TR" sz="2000" b="1" dirty="0" smtClean="0"/>
              <a:t>ılımlı</a:t>
            </a:r>
            <a:r>
              <a:rPr lang="tr-TR" sz="2000" dirty="0" smtClean="0"/>
              <a:t>” bir yaklaşım uygulayabilirler.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5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296144" cy="1210685"/>
          </a:xfrm>
          <a:prstGeom prst="rect">
            <a:avLst/>
          </a:prstGeom>
        </p:spPr>
      </p:pic>
      <p:sp>
        <p:nvSpPr>
          <p:cNvPr id="6" name="2 İçerik Yer Tutucusu"/>
          <p:cNvSpPr txBox="1">
            <a:spLocks/>
          </p:cNvSpPr>
          <p:nvPr/>
        </p:nvSpPr>
        <p:spPr>
          <a:xfrm>
            <a:off x="395536" y="5157192"/>
            <a:ext cx="7848872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tr-TR" sz="2000" dirty="0" smtClean="0"/>
              <a:t>Çocuğumun internette ne kadar zaman geçirdiğinden önce ne yaptığına odaklanabilirim.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95536" y="3933056"/>
            <a:ext cx="295232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r>
              <a:rPr lang="tr-TR" sz="2000" b="1" dirty="0" smtClean="0"/>
              <a:t>NE YAPABİLİRİM?</a:t>
            </a:r>
          </a:p>
          <a:p>
            <a:endParaRPr lang="tr-TR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323528" y="2348880"/>
            <a:ext cx="828092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2000" dirty="0" smtClean="0"/>
          </a:p>
          <a:p>
            <a:pPr lvl="0">
              <a:spcBef>
                <a:spcPct val="0"/>
              </a:spcBef>
              <a:defRPr/>
            </a:pPr>
            <a:r>
              <a:rPr lang="tr-TR" sz="2000" dirty="0" smtClean="0"/>
              <a:t>Çocuğumun sanal dünyasının yanı sıra gerçek dünyasına odaklanabilirim:</a:t>
            </a:r>
          </a:p>
        </p:txBody>
      </p:sp>
      <p:pic>
        <p:nvPicPr>
          <p:cNvPr id="6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403648" y="18864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DİJİTAL DÜNYADA </a:t>
            </a:r>
            <a:b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AİLE OLMA REHBERİ</a:t>
            </a:r>
            <a:endParaRPr kumimoji="0" lang="tr-TR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323528" y="3501008"/>
            <a:ext cx="7648128" cy="2808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000" noProof="0" dirty="0" smtClean="0"/>
              <a:t> Onun gerçek dünyasında neler var?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2000" noProof="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Onu</a:t>
            </a:r>
            <a:r>
              <a:rPr kumimoji="0" lang="tr-TR" sz="2000" i="0" u="none" strike="noStrike" kern="1200" cap="none" spc="0" normalizeH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nelere yönlendirebilirim: sanat, spor, kültürel faaliyetler….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000" i="0" u="none" strike="noStrike" kern="1200" cap="none" spc="0" normalizeH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000" dirty="0" smtClean="0"/>
              <a:t> Arkadaş ilişkilerini güçlendirmek için onu hangi alanlarda destekleyebilirim?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000" i="0" u="none" strike="noStrike" kern="1200" cap="none" spc="0" normalizeH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000" dirty="0" smtClean="0"/>
              <a:t> Birlikte yapabileceklerimiz…..</a:t>
            </a:r>
            <a:endParaRPr kumimoji="0" lang="tr-TR" sz="20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475656" y="1268760"/>
            <a:ext cx="295232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r>
              <a:rPr lang="tr-TR" sz="2000" b="1" dirty="0" smtClean="0"/>
              <a:t>NE YAPABİLİRİM?</a:t>
            </a:r>
          </a:p>
          <a:p>
            <a:endParaRPr lang="tr-TR" sz="2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323528" y="2348881"/>
            <a:ext cx="828092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2000" dirty="0" smtClean="0"/>
          </a:p>
          <a:p>
            <a:pPr lvl="0">
              <a:spcBef>
                <a:spcPct val="0"/>
              </a:spcBef>
              <a:defRPr/>
            </a:pPr>
            <a:r>
              <a:rPr lang="tr-TR" sz="2000" dirty="0" smtClean="0"/>
              <a:t>Çocuğumun dijital dünyadaki hatalarını onunla konuşabilirim ve onu bu konuda destekleyebilirim:</a:t>
            </a:r>
          </a:p>
        </p:txBody>
      </p:sp>
      <p:pic>
        <p:nvPicPr>
          <p:cNvPr id="6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403648" y="18864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DİJİTAL DÜNYADA </a:t>
            </a:r>
            <a:b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AİLE OLMA REHBERİ</a:t>
            </a:r>
            <a:endParaRPr kumimoji="0" lang="tr-TR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323528" y="3501008"/>
            <a:ext cx="7648128" cy="2808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000" noProof="0" dirty="0" smtClean="0"/>
              <a:t> Sosyal Medya kullanımı….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2000" noProof="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Dijital</a:t>
            </a:r>
            <a:r>
              <a:rPr kumimoji="0" lang="tr-TR" sz="2000" i="0" u="none" strike="noStrike" kern="1200" cap="none" spc="0" normalizeH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oyunlar….Hangi oyunlar….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dirty="0" smtClean="0"/>
              <a:t>		   Ekran karşısında geçirdiği süre…</a:t>
            </a:r>
            <a:endParaRPr kumimoji="0" lang="tr-TR" sz="2000" i="0" u="none" strike="noStrike" kern="1200" cap="none" spc="0" normalizeH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000" i="0" u="none" strike="noStrike" kern="1200" cap="none" spc="0" normalizeH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000" dirty="0" smtClean="0"/>
              <a:t> Güvenli teknoloji kullanımına ilişkin bilmem ve çocuğuma anlatmam gerekenler:</a:t>
            </a:r>
            <a:br>
              <a:rPr lang="tr-TR" sz="2000" dirty="0" smtClean="0"/>
            </a:br>
            <a:endParaRPr lang="tr-TR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000" i="0" u="none" strike="noStrike" kern="1200" cap="none" spc="0" normalizeH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475656" y="1268760"/>
            <a:ext cx="295232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r>
              <a:rPr lang="tr-TR" sz="2000" b="1" dirty="0" smtClean="0"/>
              <a:t>NE YAPABİLİRİM?</a:t>
            </a:r>
          </a:p>
          <a:p>
            <a:endParaRPr lang="tr-TR" sz="20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683568" y="5805264"/>
            <a:ext cx="33843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Kişisel Bilgilerin </a:t>
            </a:r>
          </a:p>
          <a:p>
            <a:pPr algn="ctr"/>
            <a:r>
              <a:rPr lang="tr-TR" dirty="0" smtClean="0"/>
              <a:t>Paylaşımı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4283968" y="5805264"/>
            <a:ext cx="33843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Güvenlik </a:t>
            </a:r>
          </a:p>
          <a:p>
            <a:pPr algn="ctr"/>
            <a:r>
              <a:rPr lang="tr-TR" dirty="0" smtClean="0"/>
              <a:t>Ayarları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tr-TR" b="1" dirty="0" smtClean="0"/>
              <a:t>DİJİTAL DÜNYADA </a:t>
            </a:r>
            <a:br>
              <a:rPr lang="tr-TR" b="1" dirty="0" smtClean="0"/>
            </a:br>
            <a:r>
              <a:rPr lang="tr-TR" b="1" dirty="0" smtClean="0"/>
              <a:t>AİLE OLMA REHBERİ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64904"/>
            <a:ext cx="7859216" cy="35283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	</a:t>
            </a:r>
          </a:p>
          <a:p>
            <a:pPr algn="just">
              <a:buNone/>
            </a:pPr>
            <a:r>
              <a:rPr lang="tr-TR" sz="2000" dirty="0" smtClean="0"/>
              <a:t>	Özellikle son yıllarda artan bir hızla </a:t>
            </a:r>
            <a:r>
              <a:rPr lang="tr-TR" sz="2000" b="1" dirty="0" smtClean="0"/>
              <a:t>bilinçli/güvenli teknoloji kullanımı </a:t>
            </a:r>
            <a:r>
              <a:rPr lang="tr-TR" sz="2000" dirty="0" smtClean="0"/>
              <a:t>ve bu bağlamda </a:t>
            </a:r>
            <a:r>
              <a:rPr lang="tr-TR" sz="2000" b="1" dirty="0" smtClean="0"/>
              <a:t>“dijital medya okuryazarlığı” </a:t>
            </a:r>
          </a:p>
          <a:p>
            <a:pPr algn="just">
              <a:buNone/>
            </a:pPr>
            <a:r>
              <a:rPr lang="tr-TR" sz="2000" b="1" dirty="0" smtClean="0"/>
              <a:t>	</a:t>
            </a:r>
            <a:r>
              <a:rPr lang="tr-TR" sz="2000" dirty="0" smtClean="0"/>
              <a:t>ile ilgili kavramları daha çok duyuyoruz.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	Bu konuda kimi zaman okullarda, kimi zaman dijital medya kanalıyla farklı bilgiler ediniyoruz.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5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296144" cy="1210685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1115616" y="1412776"/>
            <a:ext cx="295232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r>
              <a:rPr lang="tr-TR" sz="2000" b="1" dirty="0" smtClean="0"/>
              <a:t>AKLIMDA OLSUN…</a:t>
            </a:r>
          </a:p>
          <a:p>
            <a:endParaRPr lang="tr-TR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 smtClean="0"/>
              <a:t>DİJİTAL DÜNYADA </a:t>
            </a:r>
            <a:br>
              <a:rPr lang="tr-TR" dirty="0" smtClean="0"/>
            </a:br>
            <a:r>
              <a:rPr lang="tr-TR" dirty="0" smtClean="0"/>
              <a:t>AİLE OLMA REHBERİ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564904"/>
            <a:ext cx="7859216" cy="252028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2000" dirty="0" smtClean="0"/>
              <a:t>	</a:t>
            </a:r>
          </a:p>
          <a:p>
            <a:pPr lvl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2000" dirty="0" smtClean="0"/>
              <a:t>	Çocuklar ve gençlerin dijital dünyada var olmaları ve bilgiye bu dünya kanalıyla ulaşmaları, teknolojiyi kullanmaları zorunluluğu ve gerçeğiyle beraber onları dijital dünyadaki risklerden korumamız sorumluluğu bizi ‘</a:t>
            </a:r>
            <a:r>
              <a:rPr lang="tr-TR" sz="2000" b="1" dirty="0" smtClean="0"/>
              <a:t>arabulucu ebeveynlik</a:t>
            </a:r>
            <a:r>
              <a:rPr lang="tr-TR" sz="2000" dirty="0" smtClean="0"/>
              <a:t>’ kavramına getiriyor. </a:t>
            </a:r>
            <a:endParaRPr lang="tr-TR" sz="2000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5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296144" cy="1210685"/>
          </a:xfrm>
          <a:prstGeom prst="rect">
            <a:avLst/>
          </a:prstGeom>
        </p:spPr>
      </p:pic>
      <p:pic>
        <p:nvPicPr>
          <p:cNvPr id="6" name="3 İçerik Yer Tutucusu" descr="istockphoto-510794964-1024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157192"/>
            <a:ext cx="3121152" cy="124359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1115616" y="1412776"/>
            <a:ext cx="295232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r>
              <a:rPr lang="tr-TR" sz="2000" b="1" dirty="0" smtClean="0"/>
              <a:t>AKLIMDA OLSUN…</a:t>
            </a:r>
          </a:p>
          <a:p>
            <a:endParaRPr lang="tr-TR" sz="20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721608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2000" b="1" dirty="0" smtClean="0"/>
              <a:t>ARABULUCU EBEVEYNLİK NEDİR?</a:t>
            </a:r>
            <a:endParaRPr lang="tr-TR" sz="20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3933056"/>
          <a:ext cx="8003232" cy="21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8 Resim" descr="LOGO (1)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331640" y="33265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DİJİTAL DÜNYADA </a:t>
            </a:r>
            <a:b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AİLE OLMA REHBERİ</a:t>
            </a:r>
            <a:endParaRPr kumimoji="0" lang="tr-TR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115616" y="1412776"/>
            <a:ext cx="295232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r>
              <a:rPr lang="tr-TR" sz="2000" b="1" dirty="0" smtClean="0"/>
              <a:t>AKLIMDA OLSUN…</a:t>
            </a:r>
          </a:p>
          <a:p>
            <a:endParaRPr lang="tr-TR" sz="2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3322712" cy="21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539552" y="3861048"/>
            <a:ext cx="828092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2000" dirty="0" smtClean="0"/>
          </a:p>
          <a:p>
            <a:pPr algn="ctr"/>
            <a:r>
              <a:rPr lang="tr-TR" sz="2000" dirty="0" smtClean="0"/>
              <a:t>Çocuklarımız dijital ortamdayken veya sonrasında medya  ile ilgili eleştirel beceriler sağlama  konusunda onlarla iletişim  halinde olmamız </a:t>
            </a:r>
            <a:r>
              <a:rPr lang="tr-TR" sz="2000" b="1" dirty="0" smtClean="0"/>
              <a:t>‘</a:t>
            </a:r>
            <a:r>
              <a:rPr lang="tr-TR" sz="2000" b="1" u="sng" dirty="0" smtClean="0"/>
              <a:t>aktif arabuluculuk</a:t>
            </a:r>
            <a:r>
              <a:rPr lang="tr-TR" sz="2000" dirty="0" smtClean="0"/>
              <a:t>’ olarak adlandırılıyor.</a:t>
            </a:r>
          </a:p>
          <a:p>
            <a:pPr algn="ctr"/>
            <a:endParaRPr lang="tr-TR" sz="2000" dirty="0" smtClean="0"/>
          </a:p>
          <a:p>
            <a:pPr algn="ctr"/>
            <a:r>
              <a:rPr lang="tr-TR" sz="2000" dirty="0" smtClean="0"/>
              <a:t>‘</a:t>
            </a:r>
            <a:r>
              <a:rPr lang="tr-TR" sz="2000" b="1" u="sng" dirty="0" smtClean="0"/>
              <a:t>Kısıtlayıcı arabuluculuk</a:t>
            </a:r>
            <a:r>
              <a:rPr lang="tr-TR" sz="2000" dirty="0" smtClean="0"/>
              <a:t>’ kavramı ebeveynler içerik seçimine veya izleme süresine ilişkin kuralları belirlediği zaman karşımıza çıkıyor. </a:t>
            </a:r>
          </a:p>
          <a:p>
            <a:pPr algn="ctr"/>
            <a:endParaRPr lang="tr-TR" sz="2000" dirty="0" smtClean="0"/>
          </a:p>
        </p:txBody>
      </p:sp>
      <p:pic>
        <p:nvPicPr>
          <p:cNvPr id="6" name="8 Resim" descr="LOGO (1)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331640" y="33265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DİJİTAL DÜNYADA </a:t>
            </a:r>
            <a:b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AİLE OLMA REHBERİ</a:t>
            </a:r>
            <a:endParaRPr kumimoji="0" lang="tr-TR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4499992" y="2564904"/>
            <a:ext cx="4119736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ARABULUCU EBEVEYNLİK NEDİR?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652120" y="1700808"/>
            <a:ext cx="295232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r>
              <a:rPr lang="tr-TR" sz="2000" b="1" dirty="0" smtClean="0"/>
              <a:t>AKLIMDA OLSUN…</a:t>
            </a:r>
            <a:endParaRPr lang="tr-TR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Dijital teknoloji, dünyayı değiştirmiş ve değiştirmeye devam etmektedir. 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Her geçen zaman daha fazla çocuk internetle tanışarak kullanmaktadır. 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Bu noktada </a:t>
            </a:r>
            <a:r>
              <a:rPr lang="tr-TR" sz="2800" u="sng" dirty="0" smtClean="0"/>
              <a:t>çocukluğun kendisinin de dijital teknolojinin etkisiyle hızla değiştiği </a:t>
            </a:r>
            <a:r>
              <a:rPr lang="tr-TR" sz="2800" dirty="0" smtClean="0"/>
              <a:t>söylenebilir.</a:t>
            </a:r>
            <a:endParaRPr lang="tr-TR" sz="2800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tr-TR" sz="3200" b="1" dirty="0" smtClean="0"/>
              <a:t>TEKNOLOJİ ve BİLİNÇ</a:t>
            </a:r>
            <a:endParaRPr lang="tr-TR" sz="3200" b="1" dirty="0"/>
          </a:p>
        </p:txBody>
      </p:sp>
      <p:pic>
        <p:nvPicPr>
          <p:cNvPr id="6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564904"/>
            <a:ext cx="8064896" cy="39498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000" dirty="0" smtClean="0"/>
              <a:t>Ebeveyn arabuluculuğu üzerine son zamanlarda yapılan araştırmalar;</a:t>
            </a:r>
          </a:p>
          <a:p>
            <a:pPr>
              <a:buNone/>
            </a:pPr>
            <a:r>
              <a:rPr lang="tr-TR" sz="2000" dirty="0" smtClean="0"/>
              <a:t>	 hem ‘kısıtlayıcı arabuluculuk’ hem de ‘aktif arabuluculuk’ uygulamalarının, </a:t>
            </a:r>
          </a:p>
          <a:p>
            <a:pPr>
              <a:buNone/>
            </a:pPr>
            <a:r>
              <a:rPr lang="tr-TR" sz="2000" dirty="0" smtClean="0"/>
              <a:t>	çocuklar üzerinde </a:t>
            </a:r>
          </a:p>
          <a:p>
            <a:pPr>
              <a:buNone/>
            </a:pPr>
            <a:r>
              <a:rPr lang="tr-TR" sz="2000" dirty="0" smtClean="0"/>
              <a:t>	</a:t>
            </a:r>
            <a:r>
              <a:rPr lang="tr-TR" sz="2000" u="sng" dirty="0" smtClean="0"/>
              <a:t>saldırgan davranış, madde kullanımı, yaşa uygun olmayan cinsel davranış gibi olumsuz medya etkilerini azaltabildiğini </a:t>
            </a:r>
            <a:r>
              <a:rPr lang="tr-TR" sz="2000" dirty="0" smtClean="0"/>
              <a:t>gösteriyor. </a:t>
            </a:r>
          </a:p>
          <a:p>
            <a:pPr>
              <a:buNone/>
            </a:pPr>
            <a:endParaRPr lang="tr-TR" sz="2000" dirty="0" smtClean="0"/>
          </a:p>
          <a:p>
            <a:pPr algn="ctr">
              <a:buNone/>
            </a:pPr>
            <a:r>
              <a:rPr lang="tr-TR" sz="2000" b="1" u="sng" dirty="0" smtClean="0"/>
              <a:t>Arabulucu ebeveynler, </a:t>
            </a:r>
          </a:p>
          <a:p>
            <a:pPr algn="ctr">
              <a:buNone/>
            </a:pPr>
            <a:r>
              <a:rPr lang="tr-TR" sz="2000" b="1" u="sng" dirty="0" smtClean="0"/>
              <a:t>hangi tarzda olursa olsun, çocuklarını medya ile hiçbir zaman </a:t>
            </a:r>
            <a:r>
              <a:rPr lang="tr-TR" sz="2000" b="1" i="1" u="sng" dirty="0" smtClean="0"/>
              <a:t>yapayalnız</a:t>
            </a:r>
            <a:r>
              <a:rPr lang="tr-TR" sz="2000" b="1" u="sng" dirty="0" smtClean="0"/>
              <a:t> ve </a:t>
            </a:r>
            <a:r>
              <a:rPr lang="tr-TR" sz="2000" b="1" i="1" u="sng" dirty="0" smtClean="0"/>
              <a:t>baş başa </a:t>
            </a:r>
            <a:r>
              <a:rPr lang="tr-TR" sz="2000" b="1" u="sng" dirty="0" smtClean="0"/>
              <a:t>bırakmıyor.</a:t>
            </a:r>
            <a:endParaRPr lang="tr-TR" sz="2000" b="1" u="sng" dirty="0"/>
          </a:p>
        </p:txBody>
      </p:sp>
      <p:pic>
        <p:nvPicPr>
          <p:cNvPr id="4" name="3 Resim" descr="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628800"/>
            <a:ext cx="2284644" cy="810707"/>
          </a:xfrm>
          <a:prstGeom prst="rect">
            <a:avLst/>
          </a:prstGeom>
        </p:spPr>
      </p:pic>
      <p:pic>
        <p:nvPicPr>
          <p:cNvPr id="5" name="8 Resim" descr="LOG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331640" y="33265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DİJİTAL DÜNYADA </a:t>
            </a:r>
            <a:b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AİLE OLMA REHBERİ</a:t>
            </a:r>
            <a:endParaRPr kumimoji="0" lang="tr-TR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187624" y="1412776"/>
            <a:ext cx="295232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r>
              <a:rPr lang="tr-TR" sz="2000" b="1" dirty="0" smtClean="0"/>
              <a:t>AKLIMDA OLSUN…</a:t>
            </a:r>
          </a:p>
          <a:p>
            <a:endParaRPr lang="tr-TR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611560" y="2708920"/>
            <a:ext cx="828092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2000" dirty="0" smtClean="0"/>
          </a:p>
          <a:p>
            <a:pPr algn="just"/>
            <a:r>
              <a:rPr lang="tr-TR" sz="2000" dirty="0" smtClean="0"/>
              <a:t>Çocukların çevrimiçi ortamda </a:t>
            </a:r>
            <a:r>
              <a:rPr lang="tr-TR" sz="2000" dirty="0" err="1" smtClean="0"/>
              <a:t>korunumuna</a:t>
            </a:r>
            <a:r>
              <a:rPr lang="tr-TR" sz="2000" dirty="0" smtClean="0"/>
              <a:t> ilişkin ebeveynlerin başvurabileceği yollardan birisi de </a:t>
            </a:r>
            <a:r>
              <a:rPr lang="tr-TR" sz="2000" u="sng" dirty="0" smtClean="0"/>
              <a:t>ebeveyn denetim araçlarını kullanmakt</a:t>
            </a:r>
            <a:r>
              <a:rPr lang="tr-TR" sz="2000" dirty="0" smtClean="0"/>
              <a:t>ır. </a:t>
            </a:r>
          </a:p>
          <a:p>
            <a:pPr algn="just"/>
            <a:r>
              <a:rPr lang="tr-TR" sz="2000" b="1" dirty="0" smtClean="0"/>
              <a:t>Bu araçlar filtreleme yazılımlarından çocukların internet ve bilgisayar kullanımını kontrol altında tutmak için geliştirilen diğer araçları kapsamaktadır. </a:t>
            </a:r>
            <a:r>
              <a:rPr lang="tr-TR" sz="2000" dirty="0" smtClean="0"/>
              <a:t>Tabi tüm bunları yaparken çocukların bilgiye erişim hakkını kısıtlamadan orantılı tedbirler uygulamak gerekmektedir.</a:t>
            </a:r>
          </a:p>
        </p:txBody>
      </p:sp>
      <p:pic>
        <p:nvPicPr>
          <p:cNvPr id="6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403648" y="18864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DİJİTAL DÜNYADA </a:t>
            </a:r>
            <a:b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AİLE OLMA REHBERİ</a:t>
            </a:r>
            <a:endParaRPr kumimoji="0" lang="tr-TR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4644008" y="1484784"/>
            <a:ext cx="4119736" cy="998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b="1" dirty="0" smtClean="0"/>
              <a:t>EBEVEYN DENETİM  ARAÇLARI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187624" y="5517232"/>
            <a:ext cx="727280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Ebeveyn Denetim Araçları ile ilgili ayrıntılı bilgi almak için “</a:t>
            </a:r>
            <a:r>
              <a:rPr lang="tr-TR" b="1" dirty="0" err="1" smtClean="0"/>
              <a:t>guvenliweb</a:t>
            </a:r>
            <a:r>
              <a:rPr lang="tr-TR" b="1" dirty="0" smtClean="0"/>
              <a:t>.</a:t>
            </a:r>
            <a:r>
              <a:rPr lang="tr-TR" b="1" dirty="0" err="1" smtClean="0"/>
              <a:t>org.tr</a:t>
            </a:r>
            <a:r>
              <a:rPr lang="tr-TR" dirty="0" smtClean="0"/>
              <a:t>” adresini inceleyebilirsiniz.</a:t>
            </a:r>
          </a:p>
          <a:p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1259632" y="1484784"/>
            <a:ext cx="280831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r>
              <a:rPr lang="tr-TR" sz="2000" b="1" dirty="0" smtClean="0"/>
              <a:t>AKLIMDA OLSUN…</a:t>
            </a:r>
          </a:p>
          <a:p>
            <a:endParaRPr lang="tr-TR" sz="2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611560" y="2708920"/>
            <a:ext cx="8280920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tr-TR" sz="2000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İyi bir arama yapmak için sadeleştirilmiş başlıklar veya ifadeler kullanmalısınız.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 Aranılan kelimeyi veya konuyu açıklamayınız. Aramanızı kısa tutunuz.</a:t>
            </a:r>
            <a:br>
              <a:rPr lang="tr-TR" sz="2000" dirty="0" smtClean="0"/>
            </a:br>
            <a:r>
              <a:rPr lang="tr-TR" sz="2000" dirty="0" smtClean="0"/>
              <a:t>Kelimenin sonunda ekler varsa kaldırınız.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 Büyük küçük harf hassasiyeti yoktur. İster büyük, ister küçük harf kullanın, otomatik olarak küçük harf olarak algılanacaktır.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 Uzun uzun cümleler şeklinde arama yapmayınız. Sadece gerekli olan anahtar kelimelerle arama yapınız.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 Arama belirli bir site içerisinde ve belirli bir dosya tipi için yapılmak isteniyorsa özel arama teknikleri kullanılmalıdır.</a:t>
            </a:r>
          </a:p>
          <a:p>
            <a:endParaRPr lang="tr-TR" sz="2000" dirty="0" smtClean="0"/>
          </a:p>
        </p:txBody>
      </p:sp>
      <p:pic>
        <p:nvPicPr>
          <p:cNvPr id="6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403648" y="18864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DİJİTAL DÜNYADA </a:t>
            </a:r>
            <a:b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AİLE OLMA REHBERİ</a:t>
            </a:r>
            <a:endParaRPr kumimoji="0" lang="tr-TR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4644008" y="1484784"/>
            <a:ext cx="4119736" cy="998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rmAutofit/>
          </a:bodyPr>
          <a:lstStyle/>
          <a:p>
            <a:r>
              <a:rPr lang="tr-TR" sz="2000" b="1" dirty="0" smtClean="0"/>
              <a:t>Etkin Arama Yapmanın Püf Noktaları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1259632" y="1484784"/>
            <a:ext cx="280831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r>
              <a:rPr lang="tr-TR" sz="2000" b="1" dirty="0" smtClean="0"/>
              <a:t>AKLIMDA OLSUN…</a:t>
            </a:r>
          </a:p>
          <a:p>
            <a:endParaRPr lang="tr-TR" sz="2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467544" y="3068960"/>
            <a:ext cx="828092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tr-TR" sz="2000" dirty="0" smtClean="0"/>
          </a:p>
          <a:p>
            <a:r>
              <a:rPr lang="tr-TR" sz="2000" dirty="0" smtClean="0"/>
              <a:t>Medya Okuryazarlığı ve Siber Vatandaşlık </a:t>
            </a:r>
          </a:p>
          <a:p>
            <a:pPr>
              <a:buNone/>
            </a:pPr>
            <a:r>
              <a:rPr lang="tr-TR" sz="2000" dirty="0" smtClean="0">
                <a:hlinkClick r:id="rId2"/>
              </a:rPr>
              <a:t>https://www.youtube.com/watch?v=hvTRx8mElYI&amp;t=1s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endParaRPr lang="tr-TR" sz="2000" dirty="0" smtClean="0"/>
          </a:p>
        </p:txBody>
      </p:sp>
      <p:pic>
        <p:nvPicPr>
          <p:cNvPr id="6" name="8 Resim" descr="LOG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403648" y="18864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DİJİTAL DÜNYADA </a:t>
            </a:r>
            <a:b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AİLE OLMA REHBERİ</a:t>
            </a:r>
            <a:endParaRPr kumimoji="0" lang="tr-TR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4644008" y="1484784"/>
            <a:ext cx="4119736" cy="998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rmAutofit/>
          </a:bodyPr>
          <a:lstStyle/>
          <a:p>
            <a:r>
              <a:rPr lang="tr-TR" sz="2000" b="1" dirty="0" smtClean="0"/>
              <a:t>İzleme Önerisi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1259632" y="1484784"/>
            <a:ext cx="280831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r>
              <a:rPr lang="tr-TR" sz="2000" b="1" dirty="0" smtClean="0"/>
              <a:t>AKLIMDA OLSUN…</a:t>
            </a:r>
          </a:p>
          <a:p>
            <a:endParaRPr lang="tr-TR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/>
              <a:t>SİBER ZORBALIK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9773" y="2420888"/>
            <a:ext cx="3990299" cy="309634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002060"/>
                </a:solidFill>
              </a:rPr>
              <a:t>	Bir </a:t>
            </a:r>
            <a:r>
              <a:rPr lang="tr-TR" dirty="0">
                <a:solidFill>
                  <a:srgbClr val="002060"/>
                </a:solidFill>
              </a:rPr>
              <a:t>kişi ya da </a:t>
            </a:r>
            <a:r>
              <a:rPr lang="tr-TR" dirty="0" smtClean="0">
                <a:solidFill>
                  <a:srgbClr val="002060"/>
                </a:solidFill>
              </a:rPr>
              <a:t>grubun</a:t>
            </a:r>
          </a:p>
          <a:p>
            <a:pPr algn="ctr">
              <a:buNone/>
            </a:pP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>
                <a:solidFill>
                  <a:srgbClr val="002060"/>
                </a:solidFill>
              </a:rPr>
              <a:t>bir başka kişi ya da gruba zarar </a:t>
            </a:r>
            <a:r>
              <a:rPr lang="tr-TR" dirty="0" smtClean="0">
                <a:solidFill>
                  <a:srgbClr val="002060"/>
                </a:solidFill>
              </a:rPr>
              <a:t>verme bilinciyle</a:t>
            </a:r>
            <a:r>
              <a:rPr lang="tr-TR" dirty="0">
                <a:solidFill>
                  <a:srgbClr val="002060"/>
                </a:solidFill>
              </a:rPr>
              <a:t>, </a:t>
            </a:r>
            <a:endParaRPr lang="tr-TR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002060"/>
                </a:solidFill>
              </a:rPr>
              <a:t>bilgi </a:t>
            </a:r>
            <a:r>
              <a:rPr lang="tr-TR" dirty="0">
                <a:solidFill>
                  <a:srgbClr val="002060"/>
                </a:solidFill>
              </a:rPr>
              <a:t>iletişim teknolojilerini (bilgisayar, internet ve cep </a:t>
            </a:r>
            <a:r>
              <a:rPr lang="tr-TR" dirty="0" smtClean="0">
                <a:solidFill>
                  <a:srgbClr val="002060"/>
                </a:solidFill>
              </a:rPr>
              <a:t>telefonu) kullanarak </a:t>
            </a:r>
          </a:p>
          <a:p>
            <a:pPr algn="ctr">
              <a:buNone/>
            </a:pPr>
            <a:r>
              <a:rPr lang="tr-TR" dirty="0" smtClean="0">
                <a:solidFill>
                  <a:srgbClr val="002060"/>
                </a:solidFill>
              </a:rPr>
              <a:t>tekrarladığı davranışlardır.</a:t>
            </a:r>
          </a:p>
          <a:p>
            <a:pPr algn="ctr">
              <a:buNone/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32" y="3029125"/>
            <a:ext cx="1607344" cy="1607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8 Resim" descr="LOG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9632" y="392767"/>
            <a:ext cx="7467600" cy="1143000"/>
          </a:xfrm>
        </p:spPr>
        <p:txBody>
          <a:bodyPr/>
          <a:lstStyle/>
          <a:p>
            <a:pPr algn="ctr"/>
            <a:r>
              <a:rPr lang="tr-TR" b="1" dirty="0"/>
              <a:t>TEKNOLOJİ BAĞIMLILIĞI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T</a:t>
            </a:r>
            <a:r>
              <a:rPr lang="tr-TR" dirty="0" smtClean="0">
                <a:solidFill>
                  <a:srgbClr val="002060"/>
                </a:solidFill>
              </a:rPr>
              <a:t>eknoloji </a:t>
            </a:r>
            <a:r>
              <a:rPr lang="tr-TR" dirty="0">
                <a:solidFill>
                  <a:srgbClr val="002060"/>
                </a:solidFill>
              </a:rPr>
              <a:t>bağımlılığı söz konusuyken teknoloji daha sınırsız ve ölçüsüz kullanılır. Bunun sonucunda fiziksel, kişisel ve sosyal problemlerle insanlar baş başa kalır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>
                <a:solidFill>
                  <a:srgbClr val="002060"/>
                </a:solidFill>
              </a:rPr>
              <a:t>Kısacası; teknoloji bağımlılığı, teknolojinin insanı kontrol etmesi durumudur.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90964"/>
            <a:ext cx="2643359" cy="1769582"/>
          </a:xfrm>
          <a:prstGeom prst="rect">
            <a:avLst/>
          </a:prstGeom>
        </p:spPr>
      </p:pic>
      <p:pic>
        <p:nvPicPr>
          <p:cNvPr id="7" name="8 Resim" descr="LOG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21" t="17151" r="32501" b="3954"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172" t="16532" r="31737" b="5704"/>
          <a:stretch>
            <a:fillRect/>
          </a:stretch>
        </p:blipFill>
        <p:spPr bwMode="auto">
          <a:xfrm>
            <a:off x="323528" y="188640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611560" y="5085184"/>
            <a:ext cx="748883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b="1" dirty="0" smtClean="0"/>
              <a:t>İzleme Önerisi:</a:t>
            </a:r>
          </a:p>
          <a:p>
            <a:endParaRPr lang="tr-TR" sz="1400" dirty="0" smtClean="0"/>
          </a:p>
          <a:p>
            <a:r>
              <a:rPr lang="tr-TR" sz="1400" dirty="0" smtClean="0"/>
              <a:t>Medya Okuryazarlığı ve Siber Vatandaşlık </a:t>
            </a:r>
          </a:p>
          <a:p>
            <a:pPr>
              <a:buNone/>
            </a:pPr>
            <a:r>
              <a:rPr lang="tr-TR" sz="1400" dirty="0" smtClean="0">
                <a:hlinkClick r:id="rId2"/>
              </a:rPr>
              <a:t>https://www.youtube.com/watch?v=hvTRx8mElYI&amp;t=1s</a:t>
            </a:r>
            <a:endParaRPr lang="tr-TR" sz="1400" dirty="0" smtClean="0"/>
          </a:p>
        </p:txBody>
      </p:sp>
      <p:pic>
        <p:nvPicPr>
          <p:cNvPr id="6" name="8 Resim" descr="LOG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403648" y="18864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KAYNAKLAR</a:t>
            </a:r>
            <a:endParaRPr kumimoji="0" lang="tr-TR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683568" y="1556792"/>
            <a:ext cx="7488832" cy="3293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b="1" dirty="0" smtClean="0"/>
          </a:p>
          <a:p>
            <a:pPr marL="457200" indent="-457200">
              <a:buAutoNum type="arabicPeriod"/>
            </a:pPr>
            <a:r>
              <a:rPr lang="tr-TR" sz="1400" b="1" dirty="0" smtClean="0"/>
              <a:t>Avrupa çevrimiçi çocuklar (</a:t>
            </a:r>
            <a:r>
              <a:rPr lang="tr-TR" sz="1400" b="1" dirty="0" err="1" smtClean="0"/>
              <a:t>eu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kıds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onlıne</a:t>
            </a:r>
            <a:r>
              <a:rPr lang="tr-TR" sz="1400" b="1" dirty="0" smtClean="0"/>
              <a:t>) projesi </a:t>
            </a:r>
            <a:r>
              <a:rPr lang="tr-TR" sz="1400" b="1" dirty="0" err="1" smtClean="0"/>
              <a:t>türkiye</a:t>
            </a:r>
            <a:r>
              <a:rPr lang="tr-TR" sz="1400" b="1" dirty="0" smtClean="0"/>
              <a:t> bulguları özeti, </a:t>
            </a:r>
            <a:r>
              <a:rPr lang="tr-TR" sz="1400" b="1" dirty="0" smtClean="0">
                <a:hlinkClick r:id="rId4"/>
              </a:rPr>
              <a:t>http://eukidsonline.metu.edu.tr/Erişim</a:t>
            </a:r>
            <a:r>
              <a:rPr lang="tr-TR" sz="1400" b="1" dirty="0" smtClean="0"/>
              <a:t> Tarihi:18.03.2021</a:t>
            </a:r>
          </a:p>
          <a:p>
            <a:pPr marL="457200" indent="-457200">
              <a:buAutoNum type="arabicPeriod"/>
            </a:pPr>
            <a:r>
              <a:rPr lang="tr-TR" sz="1400" b="1" dirty="0" smtClean="0"/>
              <a:t>Çocuklarımız İçin Bilinçli İnternet Kullanımı-Lise Veli, Özel Eğitim ve Rehberlik Hizmetleri Genel Müdürlüğü, MEB, 2021</a:t>
            </a:r>
          </a:p>
          <a:p>
            <a:pPr marL="457200" indent="-457200">
              <a:buAutoNum type="arabicPeriod"/>
            </a:pPr>
            <a:r>
              <a:rPr lang="tr-TR" sz="1400" b="1" dirty="0" smtClean="0"/>
              <a:t>Dünya Çocuklarının Durumu 2017, Dijital Bir Dünyada Çocuklar, UNICEF, Aralık 2017</a:t>
            </a:r>
          </a:p>
          <a:p>
            <a:pPr marL="457200" indent="-457200">
              <a:buAutoNum type="arabicPeriod"/>
            </a:pPr>
            <a:r>
              <a:rPr lang="tr-TR" sz="1400" b="1" dirty="0" smtClean="0"/>
              <a:t>https://dijitalmedyavecocuk.bilgi.edu.tr/2018/12/23/arabulucu-ebeveyn-uygulamalari/Erişim Tarihi: 18.03.2021</a:t>
            </a:r>
          </a:p>
          <a:p>
            <a:pPr marL="457200" indent="-457200">
              <a:buAutoNum type="arabicPeriod"/>
            </a:pPr>
            <a:r>
              <a:rPr lang="tr-TR" sz="1400" b="1" dirty="0" smtClean="0">
                <a:hlinkClick r:id="rId5"/>
              </a:rPr>
              <a:t>https://dijitalmedyaveçocuk.bilgi.edu.tr/2021/01/22/onyargilarinizdan-kurtulun-ekran-suresi-hakkindaki-gercekler/</a:t>
            </a:r>
            <a:endParaRPr lang="tr-TR" sz="1400" b="1" dirty="0" smtClean="0"/>
          </a:p>
          <a:p>
            <a:pPr marL="457200" indent="-457200"/>
            <a:r>
              <a:rPr lang="tr-TR" sz="1400" b="1" dirty="0" smtClean="0"/>
              <a:t>	Erişim Tarihi: 18.03.2021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tr-TR" sz="1400" b="1" dirty="0" smtClean="0">
                <a:hlinkClick r:id="rId6"/>
              </a:rPr>
              <a:t>https://www.guvenliweb.org.tr/</a:t>
            </a:r>
            <a:r>
              <a:rPr lang="tr-TR" sz="1400" b="1" dirty="0" smtClean="0"/>
              <a:t> Erişim Tarihi:18.03.2021</a:t>
            </a:r>
            <a:endParaRPr lang="tr-TR" sz="2000" b="1" dirty="0" smtClean="0"/>
          </a:p>
          <a:p>
            <a:endParaRPr lang="tr-TR" sz="20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Çankaya Rehberlik ve Araştırma </a:t>
            </a:r>
            <a:r>
              <a:rPr lang="tr-TR" dirty="0" smtClean="0"/>
              <a:t>Merkezi-2022</a:t>
            </a:r>
            <a:endParaRPr lang="tr-TR" dirty="0"/>
          </a:p>
        </p:txBody>
      </p:sp>
      <p:pic>
        <p:nvPicPr>
          <p:cNvPr id="4" name="3 Resim" descr="ÇANKAYA RAM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20688"/>
            <a:ext cx="2952328" cy="2951896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2123728" y="4005064"/>
            <a:ext cx="5533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Çankaya Rehberlik ve Araştırma Merkezi</a:t>
            </a:r>
          </a:p>
          <a:p>
            <a:pPr algn="ctr"/>
            <a:endParaRPr lang="tr-TR" b="1" dirty="0" smtClean="0"/>
          </a:p>
          <a:p>
            <a:r>
              <a:rPr lang="tr-TR" dirty="0" smtClean="0"/>
              <a:t>Web 		: www.</a:t>
            </a:r>
            <a:r>
              <a:rPr lang="tr-TR" dirty="0" err="1" smtClean="0"/>
              <a:t>cankayaram</a:t>
            </a:r>
            <a:r>
              <a:rPr lang="tr-TR" dirty="0" smtClean="0"/>
              <a:t>.</a:t>
            </a:r>
            <a:r>
              <a:rPr lang="tr-TR" dirty="0" err="1" smtClean="0"/>
              <a:t>meb</a:t>
            </a:r>
            <a:r>
              <a:rPr lang="tr-TR" dirty="0" smtClean="0"/>
              <a:t>.k12.tr</a:t>
            </a:r>
          </a:p>
          <a:p>
            <a:r>
              <a:rPr lang="tr-TR" dirty="0" smtClean="0"/>
              <a:t>Tel 		: 0(312) 466 67 76</a:t>
            </a:r>
          </a:p>
          <a:p>
            <a:r>
              <a:rPr lang="tr-TR" dirty="0" err="1" smtClean="0"/>
              <a:t>İnstagram</a:t>
            </a:r>
            <a:r>
              <a:rPr lang="tr-TR" dirty="0" smtClean="0"/>
              <a:t>	: @</a:t>
            </a:r>
            <a:r>
              <a:rPr lang="tr-TR" dirty="0" err="1" smtClean="0"/>
              <a:t>cankayaram</a:t>
            </a:r>
            <a:endParaRPr lang="tr-TR" dirty="0" smtClean="0"/>
          </a:p>
          <a:p>
            <a:r>
              <a:rPr lang="tr-TR" dirty="0" err="1" smtClean="0"/>
              <a:t>twitter</a:t>
            </a:r>
            <a:r>
              <a:rPr lang="tr-TR" dirty="0" smtClean="0"/>
              <a:t>		: @</a:t>
            </a:r>
            <a:r>
              <a:rPr lang="tr-TR" dirty="0" err="1" smtClean="0"/>
              <a:t>cankayaram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168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5" name="4 İçerik Yer Tutucusu" descr="ÇANKAYA RAM LOG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3861448" cy="3861448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4644008" y="1412776"/>
            <a:ext cx="388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“‘</a:t>
            </a:r>
            <a:r>
              <a:rPr lang="tr-TR" sz="2800" b="1" dirty="0" smtClean="0"/>
              <a:t>Neden</a:t>
            </a:r>
            <a:r>
              <a:rPr lang="tr-TR" sz="2800" dirty="0" smtClean="0"/>
              <a:t>’ Bilinçli Teknoloji İle İlgili Veli Bilgilendirmesine İhtiyaç Duyuyoruz?” sorusunun cevaplarını bulmak için bu konudaki bazı verileri ve araştırma bulgularını birlikte inceleyelim…</a:t>
            </a:r>
            <a:endParaRPr lang="tr-T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39416" y="453408"/>
            <a:ext cx="6665168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DİJİTAL TEKNOLOJİ KULLANIMINA </a:t>
            </a:r>
            <a:br>
              <a:rPr lang="tr-TR" sz="3200" b="1" dirty="0"/>
            </a:br>
            <a:r>
              <a:rPr lang="tr-TR" sz="3200" b="1" dirty="0"/>
              <a:t>İLİŞKİN TÜİK VERİLERİ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88840"/>
            <a:ext cx="8147248" cy="41373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dirty="0">
                <a:solidFill>
                  <a:srgbClr val="002060"/>
                </a:solidFill>
              </a:rPr>
              <a:t/>
            </a:r>
            <a:br>
              <a:rPr lang="tr-TR" dirty="0">
                <a:solidFill>
                  <a:srgbClr val="002060"/>
                </a:solidFill>
              </a:rPr>
            </a:br>
            <a:r>
              <a:rPr lang="tr-TR" dirty="0">
                <a:solidFill>
                  <a:srgbClr val="002060"/>
                </a:solidFill>
              </a:rPr>
              <a:t>Çocukların kullandığı bilişim teknolojileri hakkında veri derlemek amacıyla ilk kez 2013 yılında 6-15 yaş grubundaki çocuklara bilişim teknolojileri kullanımı, kullanım sıklıkları ve kullanım amaçları sorulmuştur. </a:t>
            </a:r>
            <a:endParaRPr lang="tr-TR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dirty="0" smtClean="0">
                <a:solidFill>
                  <a:srgbClr val="002060"/>
                </a:solidFill>
              </a:rPr>
              <a:t>Araştırma</a:t>
            </a:r>
            <a:r>
              <a:rPr lang="tr-TR" dirty="0">
                <a:solidFill>
                  <a:srgbClr val="002060"/>
                </a:solidFill>
              </a:rPr>
              <a:t>, çocukların bilgisayar, İnternet, cep telefonu, dijital oyunlar ve sosyal medya kullanımları konusundaki değişimi izleyebilmek amacı ile 2021 yılında tekrarlanmıştır.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6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DİJİTAL TEKNOLOJİ KULLANIMINA </a:t>
            </a:r>
            <a:br>
              <a:rPr lang="tr-TR" sz="3200" b="1" dirty="0"/>
            </a:br>
            <a:r>
              <a:rPr lang="tr-TR" sz="3200" b="1" dirty="0"/>
              <a:t>İLİŞKİN </a:t>
            </a:r>
            <a:r>
              <a:rPr lang="tr-TR" sz="3200" b="1" dirty="0" smtClean="0"/>
              <a:t>TÜİK VERİLERİ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7097"/>
            <a:ext cx="7992888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tr-TR" b="1" dirty="0" smtClean="0">
              <a:solidFill>
                <a:srgbClr val="002060"/>
              </a:solidFill>
            </a:endParaRPr>
          </a:p>
          <a:p>
            <a:r>
              <a:rPr lang="tr-TR" b="1" dirty="0" smtClean="0">
                <a:solidFill>
                  <a:srgbClr val="002060"/>
                </a:solidFill>
              </a:rPr>
              <a:t>Çocukların </a:t>
            </a:r>
            <a:r>
              <a:rPr lang="tr-TR" b="1" u="sng" dirty="0">
                <a:solidFill>
                  <a:srgbClr val="002060"/>
                </a:solidFill>
              </a:rPr>
              <a:t>İnternet </a:t>
            </a:r>
            <a:r>
              <a:rPr lang="tr-TR" b="1" u="sng" dirty="0" smtClean="0">
                <a:solidFill>
                  <a:srgbClr val="002060"/>
                </a:solidFill>
              </a:rPr>
              <a:t>kullanım </a:t>
            </a:r>
            <a:r>
              <a:rPr lang="tr-TR" b="1" u="sng" dirty="0">
                <a:solidFill>
                  <a:srgbClr val="002060"/>
                </a:solidFill>
              </a:rPr>
              <a:t>oranı %82,7 </a:t>
            </a:r>
            <a:r>
              <a:rPr lang="tr-TR" b="1" u="sng" dirty="0" smtClean="0">
                <a:solidFill>
                  <a:srgbClr val="002060"/>
                </a:solidFill>
              </a:rPr>
              <a:t>oldu</a:t>
            </a:r>
          </a:p>
          <a:p>
            <a:r>
              <a:rPr lang="tr-TR" b="1" dirty="0">
                <a:solidFill>
                  <a:srgbClr val="002060"/>
                </a:solidFill>
              </a:rPr>
              <a:t>Düzenli </a:t>
            </a:r>
            <a:r>
              <a:rPr lang="tr-TR" b="1" u="sng" dirty="0">
                <a:solidFill>
                  <a:srgbClr val="002060"/>
                </a:solidFill>
              </a:rPr>
              <a:t>İnternet kullanan çocukların oranı </a:t>
            </a:r>
            <a:r>
              <a:rPr lang="tr-TR" b="1" u="sng" dirty="0" smtClean="0">
                <a:solidFill>
                  <a:srgbClr val="002060"/>
                </a:solidFill>
              </a:rPr>
              <a:t>arttı</a:t>
            </a:r>
          </a:p>
          <a:p>
            <a:r>
              <a:rPr lang="tr-TR" b="1" dirty="0">
                <a:solidFill>
                  <a:srgbClr val="002060"/>
                </a:solidFill>
              </a:rPr>
              <a:t>Düzenli İnternet kullanan çocukların %31,3'ü sosyal medya </a:t>
            </a:r>
            <a:r>
              <a:rPr lang="tr-TR" b="1" dirty="0" smtClean="0">
                <a:solidFill>
                  <a:srgbClr val="002060"/>
                </a:solidFill>
              </a:rPr>
              <a:t>kullandı</a:t>
            </a:r>
          </a:p>
          <a:p>
            <a:r>
              <a:rPr lang="tr-TR" b="1" dirty="0">
                <a:solidFill>
                  <a:srgbClr val="002060"/>
                </a:solidFill>
              </a:rPr>
              <a:t>Çocuklar </a:t>
            </a:r>
            <a:r>
              <a:rPr lang="tr-TR" b="1" u="sng" dirty="0">
                <a:solidFill>
                  <a:srgbClr val="002060"/>
                </a:solidFill>
              </a:rPr>
              <a:t>günde yaklaşık 3 saat sosyal medyada vakit </a:t>
            </a:r>
            <a:r>
              <a:rPr lang="tr-TR" b="1" u="sng" dirty="0" smtClean="0">
                <a:solidFill>
                  <a:srgbClr val="002060"/>
                </a:solidFill>
              </a:rPr>
              <a:t>geçirdi</a:t>
            </a:r>
          </a:p>
          <a:p>
            <a:r>
              <a:rPr lang="sv-SE" b="1" dirty="0">
                <a:solidFill>
                  <a:srgbClr val="002060"/>
                </a:solidFill>
              </a:rPr>
              <a:t>Çocukların %64,4'ü cep telefonu/akıllı telefon </a:t>
            </a:r>
            <a:r>
              <a:rPr lang="sv-SE" b="1" dirty="0" smtClean="0">
                <a:solidFill>
                  <a:srgbClr val="002060"/>
                </a:solidFill>
              </a:rPr>
              <a:t>kullandı</a:t>
            </a:r>
            <a:endParaRPr lang="tr-TR" b="1" dirty="0" smtClean="0">
              <a:solidFill>
                <a:srgbClr val="002060"/>
              </a:solidFill>
            </a:endParaRPr>
          </a:p>
          <a:p>
            <a:r>
              <a:rPr lang="tr-TR" b="1" dirty="0">
                <a:solidFill>
                  <a:srgbClr val="002060"/>
                </a:solidFill>
              </a:rPr>
              <a:t>Cep telefonu/akıllı telefon en fazla çevrimiçi derse katılma amacı ile </a:t>
            </a:r>
            <a:r>
              <a:rPr lang="tr-TR" b="1" dirty="0" smtClean="0">
                <a:solidFill>
                  <a:srgbClr val="002060"/>
                </a:solidFill>
              </a:rPr>
              <a:t>kullanıldı</a:t>
            </a:r>
          </a:p>
          <a:p>
            <a:r>
              <a:rPr lang="tr-TR" b="1" dirty="0">
                <a:solidFill>
                  <a:srgbClr val="002060"/>
                </a:solidFill>
              </a:rPr>
              <a:t>Çocukların %55,6'sı bilgisayar </a:t>
            </a:r>
            <a:r>
              <a:rPr lang="tr-TR" b="1" dirty="0" smtClean="0">
                <a:solidFill>
                  <a:srgbClr val="002060"/>
                </a:solidFill>
              </a:rPr>
              <a:t>kullandı</a:t>
            </a:r>
          </a:p>
          <a:p>
            <a:r>
              <a:rPr lang="tr-TR" b="1" dirty="0">
                <a:solidFill>
                  <a:srgbClr val="002060"/>
                </a:solidFill>
              </a:rPr>
              <a:t>Dijital oyun oynayan </a:t>
            </a:r>
            <a:r>
              <a:rPr lang="tr-TR" b="1" u="sng" dirty="0">
                <a:solidFill>
                  <a:srgbClr val="002060"/>
                </a:solidFill>
              </a:rPr>
              <a:t>erkek çocuk oranı dijital oyun oynayan kız çocuk oranından daha </a:t>
            </a:r>
            <a:r>
              <a:rPr lang="tr-TR" b="1" u="sng" dirty="0" smtClean="0">
                <a:solidFill>
                  <a:srgbClr val="002060"/>
                </a:solidFill>
              </a:rPr>
              <a:t>fazla</a:t>
            </a:r>
          </a:p>
          <a:p>
            <a:r>
              <a:rPr lang="tr-TR" b="1" dirty="0">
                <a:solidFill>
                  <a:srgbClr val="002060"/>
                </a:solidFill>
              </a:rPr>
              <a:t>Dijital oyun oynama süresi erkek çocuklarda daha fazla oldu</a:t>
            </a:r>
          </a:p>
          <a:p>
            <a:r>
              <a:rPr lang="tr-TR" b="1" dirty="0">
                <a:solidFill>
                  <a:srgbClr val="002060"/>
                </a:solidFill>
              </a:rPr>
              <a:t>Ebeveynler çocuklarının çok fazla dijital oyun oynadığını </a:t>
            </a:r>
            <a:r>
              <a:rPr lang="tr-TR" b="1" dirty="0" smtClean="0">
                <a:solidFill>
                  <a:srgbClr val="002060"/>
                </a:solidFill>
              </a:rPr>
              <a:t>düşündü</a:t>
            </a:r>
          </a:p>
          <a:p>
            <a:r>
              <a:rPr lang="tr-TR" b="1" dirty="0">
                <a:solidFill>
                  <a:srgbClr val="002060"/>
                </a:solidFill>
              </a:rPr>
              <a:t>Çocuklar </a:t>
            </a:r>
            <a:r>
              <a:rPr lang="tr-TR" b="1" u="sng" dirty="0">
                <a:solidFill>
                  <a:srgbClr val="002060"/>
                </a:solidFill>
              </a:rPr>
              <a:t>ekran başında daha fazla kalabilmek için daha az kitap </a:t>
            </a:r>
            <a:r>
              <a:rPr lang="tr-TR" b="1" dirty="0">
                <a:solidFill>
                  <a:srgbClr val="002060"/>
                </a:solidFill>
              </a:rPr>
              <a:t>okudu</a:t>
            </a:r>
            <a:r>
              <a:rPr lang="tr-TR" dirty="0">
                <a:solidFill>
                  <a:srgbClr val="002060"/>
                </a:solidFill>
              </a:rPr>
              <a:t/>
            </a:r>
            <a:br>
              <a:rPr lang="tr-TR" dirty="0">
                <a:solidFill>
                  <a:srgbClr val="002060"/>
                </a:solidFill>
              </a:rPr>
            </a:br>
            <a:endParaRPr lang="tr-TR" b="1" dirty="0" smtClean="0">
              <a:solidFill>
                <a:srgbClr val="00206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6" name="8 Resim" descr="LOGO 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021" y="2944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DİJİTAL TEKNOLOJİ KULLANIMINA </a:t>
            </a:r>
            <a:br>
              <a:rPr lang="tr-TR" sz="3200" b="1" dirty="0" smtClean="0"/>
            </a:br>
            <a:r>
              <a:rPr lang="tr-TR" sz="3200" b="1" dirty="0" smtClean="0"/>
              <a:t>İLİŞKİN TÜİK VERİLERİ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715743"/>
            <a:ext cx="6619244" cy="14972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b="1" dirty="0">
                <a:solidFill>
                  <a:srgbClr val="002060"/>
                </a:solidFill>
              </a:rPr>
              <a:t>İnternet kullanım amaçları arasında %86,2 ile çevrimiçi derse katılma ilk sırada yer aldı</a:t>
            </a:r>
            <a:endParaRPr lang="tr-TR" sz="2400" dirty="0">
              <a:solidFill>
                <a:srgbClr val="00206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7992888" cy="3065072"/>
          </a:xfrm>
          <a:prstGeom prst="rect">
            <a:avLst/>
          </a:prstGeom>
        </p:spPr>
      </p:pic>
      <p:pic>
        <p:nvPicPr>
          <p:cNvPr id="7" name="8 Resim" descr="LOG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4565" y="2944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DİJİTAL TEKNOLOJİ KULLANIMINA </a:t>
            </a:r>
            <a:br>
              <a:rPr lang="tr-TR" sz="3200" b="1" dirty="0" smtClean="0"/>
            </a:br>
            <a:r>
              <a:rPr lang="tr-TR" sz="3200" b="1" dirty="0" smtClean="0"/>
              <a:t>İLİŞKİN TÜİK VERİLERİ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8554" y="2060848"/>
            <a:ext cx="7721877" cy="39604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Çocukların %32,3'ü her yarım saate bir cep telefonu/akıllı telefonunu kontrol </a:t>
            </a:r>
            <a:r>
              <a:rPr lang="tr-TR" b="1" dirty="0" smtClean="0">
                <a:solidFill>
                  <a:srgbClr val="002060"/>
                </a:solidFill>
              </a:rPr>
              <a:t>etti</a:t>
            </a: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002060"/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r>
              <a:rPr lang="tr-TR" b="1" dirty="0" smtClean="0">
                <a:solidFill>
                  <a:srgbClr val="002060"/>
                </a:solidFill>
              </a:rPr>
              <a:t>Düzenli </a:t>
            </a:r>
            <a:r>
              <a:rPr lang="tr-TR" b="1" dirty="0">
                <a:solidFill>
                  <a:srgbClr val="002060"/>
                </a:solidFill>
              </a:rPr>
              <a:t>cep telefonu/akıllı telefon kullanan çocukların yaş grubuna göre telefon kullanımı davranışları (%), </a:t>
            </a:r>
            <a:r>
              <a:rPr lang="tr-TR" b="1" dirty="0" smtClean="0">
                <a:solidFill>
                  <a:srgbClr val="002060"/>
                </a:solidFill>
              </a:rPr>
              <a:t>2021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4938416" cy="1961357"/>
          </a:xfrm>
          <a:prstGeom prst="rect">
            <a:avLst/>
          </a:prstGeom>
        </p:spPr>
      </p:pic>
      <p:pic>
        <p:nvPicPr>
          <p:cNvPr id="7" name="8 Resim" descr="LOG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6216" y="274638"/>
            <a:ext cx="7738232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DİJİTAL TEKNOLOJİ KULLANIMINA </a:t>
            </a:r>
            <a:br>
              <a:rPr lang="tr-TR" sz="3200" b="1" dirty="0" smtClean="0"/>
            </a:br>
            <a:r>
              <a:rPr lang="tr-TR" sz="3200" b="1" dirty="0" smtClean="0"/>
              <a:t>İLİŞKİN TÜİK VERİLERİ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6216" y="1988840"/>
            <a:ext cx="7234176" cy="42484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Tablet bilgisayar </a:t>
            </a:r>
            <a:r>
              <a:rPr lang="tr-TR" b="1" dirty="0" smtClean="0">
                <a:solidFill>
                  <a:srgbClr val="002060"/>
                </a:solidFill>
              </a:rPr>
              <a:t>çocukların </a:t>
            </a:r>
            <a:r>
              <a:rPr lang="tr-TR" b="1" dirty="0">
                <a:solidFill>
                  <a:srgbClr val="002060"/>
                </a:solidFill>
              </a:rPr>
              <a:t>en fazla kullandığı bilgisayar türü </a:t>
            </a:r>
            <a:r>
              <a:rPr lang="tr-TR" b="1" dirty="0" smtClean="0">
                <a:solidFill>
                  <a:srgbClr val="002060"/>
                </a:solidFill>
              </a:rPr>
              <a:t>oldu.</a:t>
            </a: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r>
              <a:rPr lang="tr-TR" b="1" dirty="0">
                <a:solidFill>
                  <a:srgbClr val="002060"/>
                </a:solidFill>
              </a:rPr>
              <a:t>Yaş grubuna göre çocukların bilişim teknolojisi kullanımı (%), 2013, 2021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Çankaya Rehberlik ve Araştırma Merkezi</a:t>
            </a: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3" y="2917593"/>
            <a:ext cx="4181634" cy="2138993"/>
          </a:xfrm>
          <a:prstGeom prst="rect">
            <a:avLst/>
          </a:prstGeom>
        </p:spPr>
      </p:pic>
      <p:pic>
        <p:nvPicPr>
          <p:cNvPr id="7" name="8 Resim" descr="LOG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96144" cy="12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ik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892</TotalTime>
  <Words>1790</Words>
  <Application>Microsoft Office PowerPoint</Application>
  <PresentationFormat>Ekran Gösterisi (4:3)</PresentationFormat>
  <Paragraphs>345</Paragraphs>
  <Slides>39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5" baseType="lpstr">
      <vt:lpstr>Arial</vt:lpstr>
      <vt:lpstr>Calibri</vt:lpstr>
      <vt:lpstr>Franklin Gothic Book</vt:lpstr>
      <vt:lpstr>Wingdings</vt:lpstr>
      <vt:lpstr>Wingdings 2</vt:lpstr>
      <vt:lpstr>Teknik</vt:lpstr>
      <vt:lpstr>  ÇANKAYA  REHBERLİK ve ARAŞTIRMA MERKEZİ</vt:lpstr>
      <vt:lpstr>TEKNOLOJİ ve BİLİNÇ</vt:lpstr>
      <vt:lpstr>TEKNOLOJİ ve BİLİNÇ</vt:lpstr>
      <vt:lpstr>PowerPoint Sunusu</vt:lpstr>
      <vt:lpstr>DİJİTAL TEKNOLOJİ KULLANIMINA  İLİŞKİN TÜİK VERİLERİ</vt:lpstr>
      <vt:lpstr>DİJİTAL TEKNOLOJİ KULLANIMINA  İLİŞKİN TÜİK VERİLERİ</vt:lpstr>
      <vt:lpstr>DİJİTAL TEKNOLOJİ KULLANIMINA  İLİŞKİN TÜİK VERİLERİ</vt:lpstr>
      <vt:lpstr>DİJİTAL TEKNOLOJİ KULLANIMINA  İLİŞKİN TÜİK VERİLERİ</vt:lpstr>
      <vt:lpstr>DİJİTAL TEKNOLOJİ KULLANIMINA  İLİŞKİN TÜİK VERİLERİ</vt:lpstr>
      <vt:lpstr>DİJİTAL TEKNOLOJİ KULLANIMINA  İLİŞKİN TÜİK VERİLERİ</vt:lpstr>
      <vt:lpstr>DİJİTAL TEKNOLOJİ KULLANIMINA  İLİŞKİN TÜİK VERİLERİ</vt:lpstr>
      <vt:lpstr>DİJİTAL TEKNOLOJİ KULLANIMINA  İLİŞKİN BULGULAR</vt:lpstr>
      <vt:lpstr>ÇOCUK ve GENÇLERİN TEKNOLOJİ KULLANIMINA İLİŞKİN NELER BİLİYORUZ? ⃰      </vt:lpstr>
      <vt:lpstr>PowerPoint Sunusu</vt:lpstr>
      <vt:lpstr>ÇOCUK ve GENÇLERİN TEKNOLOJİ KULLANIMINA İLİŞKİN NELER BİLİYORUZ? ⃰      </vt:lpstr>
      <vt:lpstr>ÇOCUK ve GENÇLERİN TEKNOLOJİ KULLANIMINA İLİŞKİN NELER BİLİYORUZ? ⃰      </vt:lpstr>
      <vt:lpstr>ÇOCUK ve GENÇLERİN TEKNOLOJİ KULLANIMINA İLİŞKİN NELER BİLİYORUZ? ⃰      </vt:lpstr>
      <vt:lpstr>ÇOCUK ve GENÇLERİN TEKNOLOJİ KULLANIMINA İLİŞKİN NELER BİLİYORUZ? ⃰      </vt:lpstr>
      <vt:lpstr>DİJİTAL DÜNYADA  AİLE OLMA REHBERİ</vt:lpstr>
      <vt:lpstr>PowerPoint Sunusu</vt:lpstr>
      <vt:lpstr>PowerPoint Sunusu</vt:lpstr>
      <vt:lpstr>PowerPoint Sunusu</vt:lpstr>
      <vt:lpstr>DİJİTAL DÜNYADA  AİLE OLMA REHBERİ</vt:lpstr>
      <vt:lpstr>PowerPoint Sunusu</vt:lpstr>
      <vt:lpstr>PowerPoint Sunusu</vt:lpstr>
      <vt:lpstr>DİJİTAL DÜNYADA  AİLE OLMA REHBERİ</vt:lpstr>
      <vt:lpstr>DİJİTAL DÜNYADA  AİLE OLMA REHBERİ</vt:lpstr>
      <vt:lpstr>ARABULUCU EBEVEYNLİK NEDİR?</vt:lpstr>
      <vt:lpstr>PowerPoint Sunusu</vt:lpstr>
      <vt:lpstr>PowerPoint Sunusu</vt:lpstr>
      <vt:lpstr>PowerPoint Sunusu</vt:lpstr>
      <vt:lpstr>PowerPoint Sunusu</vt:lpstr>
      <vt:lpstr>PowerPoint Sunusu</vt:lpstr>
      <vt:lpstr>SİBER ZORBALIK</vt:lpstr>
      <vt:lpstr>TEKNOLOJİ BAĞIMLILIĞI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BERRAK SAĞKAL</dc:creator>
  <cp:lastModifiedBy>BERRAK SAĞKAL</cp:lastModifiedBy>
  <cp:revision>113</cp:revision>
  <dcterms:created xsi:type="dcterms:W3CDTF">2021-03-15T10:14:31Z</dcterms:created>
  <dcterms:modified xsi:type="dcterms:W3CDTF">2022-11-23T08:24:27Z</dcterms:modified>
</cp:coreProperties>
</file>